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83" r:id="rId16"/>
    <p:sldId id="274" r:id="rId17"/>
    <p:sldId id="275" r:id="rId18"/>
    <p:sldId id="276" r:id="rId19"/>
    <p:sldId id="282" r:id="rId20"/>
    <p:sldId id="277" r:id="rId21"/>
    <p:sldId id="278" r:id="rId22"/>
    <p:sldId id="280" r:id="rId23"/>
    <p:sldId id="281" r:id="rId24"/>
    <p:sldId id="257" r:id="rId25"/>
    <p:sldId id="258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CEF4"/>
    <a:srgbClr val="139BDF"/>
    <a:srgbClr val="55BDF1"/>
    <a:srgbClr val="B4D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187" autoAdjust="0"/>
  </p:normalViewPr>
  <p:slideViewPr>
    <p:cSldViewPr snapToGrid="0">
      <p:cViewPr>
        <p:scale>
          <a:sx n="60" d="100"/>
          <a:sy n="60" d="100"/>
        </p:scale>
        <p:origin x="906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2B6A6-667E-437A-9DD1-B4A98FB52629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D57E4-F60A-4398-85FB-31FF5BA02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30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06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54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0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761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71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36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057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34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22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58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50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794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550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911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89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068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58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27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900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357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69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00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69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392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7E4-F60A-4398-85FB-31FF5BA02C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00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3FBAE2F-CAFF-4B22-ACA5-63BD0ADC45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6"/>
          <a:stretch/>
        </p:blipFill>
        <p:spPr>
          <a:xfrm flipH="1">
            <a:off x="0" y="4591050"/>
            <a:ext cx="12192000" cy="22666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D57E55-98D5-440E-8C7D-2AFA831C1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1736">
            <a:off x="502949" y="2327703"/>
            <a:ext cx="3357327" cy="4476435"/>
          </a:xfrm>
          <a:prstGeom prst="rect">
            <a:avLst/>
          </a:prstGeom>
        </p:spPr>
      </p:pic>
      <p:pic>
        <p:nvPicPr>
          <p:cNvPr id="12" name="图片 11" descr="图片包含 树叶, 恐龙, 植物, 蕨&#10;&#10;描述已自动生成">
            <a:extLst>
              <a:ext uri="{FF2B5EF4-FFF2-40B4-BE49-F238E27FC236}">
                <a16:creationId xmlns:a16="http://schemas.microsoft.com/office/drawing/2014/main" id="{5E6F5348-DA2A-40F9-B8A8-3D1DFB185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2" r="66875"/>
          <a:stretch/>
        </p:blipFill>
        <p:spPr>
          <a:xfrm>
            <a:off x="0" y="5209886"/>
            <a:ext cx="2667000" cy="1647791"/>
          </a:xfrm>
          <a:prstGeom prst="rect">
            <a:avLst/>
          </a:prstGeom>
        </p:spPr>
      </p:pic>
      <p:pic>
        <p:nvPicPr>
          <p:cNvPr id="13" name="图片 12" descr="图片包含 树叶, 恐龙, 植物, 蕨&#10;&#10;描述已自动生成">
            <a:extLst>
              <a:ext uri="{FF2B5EF4-FFF2-40B4-BE49-F238E27FC236}">
                <a16:creationId xmlns:a16="http://schemas.microsoft.com/office/drawing/2014/main" id="{B7069854-4CF7-46EA-B252-4C802164A3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5" t="55416" r="-85" b="-1"/>
          <a:stretch/>
        </p:blipFill>
        <p:spPr>
          <a:xfrm>
            <a:off x="9906001" y="4565921"/>
            <a:ext cx="2286000" cy="2292080"/>
          </a:xfrm>
          <a:prstGeom prst="rect">
            <a:avLst/>
          </a:prstGeom>
        </p:spPr>
      </p:pic>
      <p:pic>
        <p:nvPicPr>
          <p:cNvPr id="23" name="图片 22" descr="图片包含 树叶, 恐龙, 植物, 蕨&#10;&#10;描述已自动生成">
            <a:extLst>
              <a:ext uri="{FF2B5EF4-FFF2-40B4-BE49-F238E27FC236}">
                <a16:creationId xmlns:a16="http://schemas.microsoft.com/office/drawing/2014/main" id="{49B353DF-64D1-4187-BE59-D948617A90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2" r="66875"/>
          <a:stretch/>
        </p:blipFill>
        <p:spPr>
          <a:xfrm flipV="1">
            <a:off x="0" y="-2039"/>
            <a:ext cx="2667000" cy="16477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01F441E-306F-4923-8376-BA7CEDD54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9" t="40189" r="48639" b="22220"/>
          <a:stretch/>
        </p:blipFill>
        <p:spPr>
          <a:xfrm rot="2041491">
            <a:off x="8824742" y="4701172"/>
            <a:ext cx="1266632" cy="14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0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CC377B-52E8-4A30-BF66-211DF79D2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66946"/>
          <a:stretch/>
        </p:blipFill>
        <p:spPr>
          <a:xfrm>
            <a:off x="0" y="4591050"/>
            <a:ext cx="10049372" cy="22666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E19D44D-92A4-4DB9-B419-89840BA02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7" t="23512" r="58077" b="11278"/>
          <a:stretch/>
        </p:blipFill>
        <p:spPr>
          <a:xfrm rot="1014639">
            <a:off x="491293" y="2021642"/>
            <a:ext cx="2431228" cy="3739388"/>
          </a:xfrm>
          <a:prstGeom prst="rect">
            <a:avLst/>
          </a:prstGeom>
        </p:spPr>
      </p:pic>
      <p:pic>
        <p:nvPicPr>
          <p:cNvPr id="8" name="图片 7" descr="图片包含 树叶, 恐龙, 植物, 蕨&#10;&#10;描述已自动生成">
            <a:extLst>
              <a:ext uri="{FF2B5EF4-FFF2-40B4-BE49-F238E27FC236}">
                <a16:creationId xmlns:a16="http://schemas.microsoft.com/office/drawing/2014/main" id="{4ADF1C1F-33E0-4E76-8B7E-5C5CA5E4D3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2" r="66875"/>
          <a:stretch/>
        </p:blipFill>
        <p:spPr>
          <a:xfrm>
            <a:off x="0" y="5209886"/>
            <a:ext cx="2667000" cy="1647791"/>
          </a:xfrm>
          <a:prstGeom prst="rect">
            <a:avLst/>
          </a:prstGeom>
        </p:spPr>
      </p:pic>
      <p:pic>
        <p:nvPicPr>
          <p:cNvPr id="14" name="图片 13" descr="图片包含 树叶, 恐龙, 植物, 蕨&#10;&#10;描述已自动生成">
            <a:extLst>
              <a:ext uri="{FF2B5EF4-FFF2-40B4-BE49-F238E27FC236}">
                <a16:creationId xmlns:a16="http://schemas.microsoft.com/office/drawing/2014/main" id="{0E38DB28-BFAC-4E08-AE8E-A4F0393AA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5" t="55416" r="-85" b="-1"/>
          <a:stretch/>
        </p:blipFill>
        <p:spPr>
          <a:xfrm>
            <a:off x="9906001" y="4565921"/>
            <a:ext cx="2286000" cy="22920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EB2BD05-D262-4516-AD7C-5246367FD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7" t="10936" r="28077" b="50000"/>
          <a:stretch/>
        </p:blipFill>
        <p:spPr>
          <a:xfrm>
            <a:off x="9545510" y="0"/>
            <a:ext cx="2646490" cy="2438400"/>
          </a:xfrm>
          <a:prstGeom prst="rect">
            <a:avLst/>
          </a:prstGeom>
        </p:spPr>
      </p:pic>
      <p:pic>
        <p:nvPicPr>
          <p:cNvPr id="16" name="图片 15" descr="图片包含 树叶, 恐龙, 植物, 蕨&#10;&#10;描述已自动生成">
            <a:extLst>
              <a:ext uri="{FF2B5EF4-FFF2-40B4-BE49-F238E27FC236}">
                <a16:creationId xmlns:a16="http://schemas.microsoft.com/office/drawing/2014/main" id="{5CFBFE70-2FF4-46E8-B28E-33FAAB88E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45" r="83548" b="63167"/>
          <a:stretch/>
        </p:blipFill>
        <p:spPr>
          <a:xfrm>
            <a:off x="0" y="0"/>
            <a:ext cx="1324708" cy="16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9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02E1553-8DE8-404E-94B3-E9B354D6D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6"/>
          <a:stretch/>
        </p:blipFill>
        <p:spPr>
          <a:xfrm>
            <a:off x="0" y="4591050"/>
            <a:ext cx="12192000" cy="2266627"/>
          </a:xfrm>
          <a:prstGeom prst="rect">
            <a:avLst/>
          </a:prstGeom>
        </p:spPr>
      </p:pic>
      <p:pic>
        <p:nvPicPr>
          <p:cNvPr id="8" name="图片 7" descr="图片包含 树叶, 恐龙, 植物, 蕨&#10;&#10;描述已自动生成">
            <a:extLst>
              <a:ext uri="{FF2B5EF4-FFF2-40B4-BE49-F238E27FC236}">
                <a16:creationId xmlns:a16="http://schemas.microsoft.com/office/drawing/2014/main" id="{FDE95C11-55CE-4393-B55F-0A4255326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2" r="66875"/>
          <a:stretch/>
        </p:blipFill>
        <p:spPr>
          <a:xfrm>
            <a:off x="0" y="5209886"/>
            <a:ext cx="2667000" cy="1647791"/>
          </a:xfrm>
          <a:prstGeom prst="rect">
            <a:avLst/>
          </a:prstGeom>
        </p:spPr>
      </p:pic>
      <p:pic>
        <p:nvPicPr>
          <p:cNvPr id="10" name="图片 9" descr="图片包含 树叶, 恐龙, 植物, 蕨&#10;&#10;描述已自动生成">
            <a:extLst>
              <a:ext uri="{FF2B5EF4-FFF2-40B4-BE49-F238E27FC236}">
                <a16:creationId xmlns:a16="http://schemas.microsoft.com/office/drawing/2014/main" id="{00198D1E-7E93-40E6-9744-7E80D0008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45" r="83548" b="63167"/>
          <a:stretch/>
        </p:blipFill>
        <p:spPr>
          <a:xfrm>
            <a:off x="0" y="0"/>
            <a:ext cx="1324708" cy="1647791"/>
          </a:xfrm>
          <a:prstGeom prst="rect">
            <a:avLst/>
          </a:prstGeom>
        </p:spPr>
      </p:pic>
      <p:pic>
        <p:nvPicPr>
          <p:cNvPr id="11" name="图片 10" descr="图片包含 树叶, 恐龙, 植物, 蕨&#10;&#10;描述已自动生成">
            <a:extLst>
              <a:ext uri="{FF2B5EF4-FFF2-40B4-BE49-F238E27FC236}">
                <a16:creationId xmlns:a16="http://schemas.microsoft.com/office/drawing/2014/main" id="{F13B9A76-4836-4F0A-A5C1-C900AF1FD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5" t="445" r="-27" b="63167"/>
          <a:stretch/>
        </p:blipFill>
        <p:spPr>
          <a:xfrm>
            <a:off x="10117015" y="-1"/>
            <a:ext cx="2074985" cy="1647791"/>
          </a:xfrm>
          <a:prstGeom prst="rect">
            <a:avLst/>
          </a:prstGeom>
        </p:spPr>
      </p:pic>
      <p:pic>
        <p:nvPicPr>
          <p:cNvPr id="13" name="图片 12" descr="图片包含 运输&#10;&#10;描述已自动生成">
            <a:extLst>
              <a:ext uri="{FF2B5EF4-FFF2-40B4-BE49-F238E27FC236}">
                <a16:creationId xmlns:a16="http://schemas.microsoft.com/office/drawing/2014/main" id="{5CA0D330-B106-47EB-8993-4ED648EA0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8" t="42734" r="27116" b="21365"/>
          <a:stretch/>
        </p:blipFill>
        <p:spPr>
          <a:xfrm rot="941204">
            <a:off x="8112369" y="3776191"/>
            <a:ext cx="2907324" cy="2461846"/>
          </a:xfrm>
          <a:prstGeom prst="rect">
            <a:avLst/>
          </a:prstGeom>
        </p:spPr>
      </p:pic>
      <p:pic>
        <p:nvPicPr>
          <p:cNvPr id="9" name="图片 8" descr="图片包含 树叶, 恐龙, 植物, 蕨&#10;&#10;描述已自动生成">
            <a:extLst>
              <a:ext uri="{FF2B5EF4-FFF2-40B4-BE49-F238E27FC236}">
                <a16:creationId xmlns:a16="http://schemas.microsoft.com/office/drawing/2014/main" id="{A8D5AAF0-0934-4DA5-A527-9F5EBB4C9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5" t="55416" r="-85" b="-1"/>
          <a:stretch/>
        </p:blipFill>
        <p:spPr>
          <a:xfrm>
            <a:off x="9906001" y="4565921"/>
            <a:ext cx="2286000" cy="22920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64ABD3-ED3D-49E1-BC48-75FBE44EB4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9" t="40189" r="48639" b="22220"/>
          <a:stretch/>
        </p:blipFill>
        <p:spPr>
          <a:xfrm rot="20424421">
            <a:off x="2247381" y="4654738"/>
            <a:ext cx="1266632" cy="14802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696B4B9-1A8E-429D-B55F-91820BAA7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5" r="48558" b="73469"/>
          <a:stretch/>
        </p:blipFill>
        <p:spPr>
          <a:xfrm>
            <a:off x="1324708" y="693066"/>
            <a:ext cx="2883877" cy="10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7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DBE89062-EC37-403E-AD01-51B4C9966171}"/>
              </a:ext>
            </a:extLst>
          </p:cNvPr>
          <p:cNvSpPr/>
          <p:nvPr userDrawn="1"/>
        </p:nvSpPr>
        <p:spPr>
          <a:xfrm flipH="1" flipV="1">
            <a:off x="556845" y="1380434"/>
            <a:ext cx="351692" cy="351692"/>
          </a:xfrm>
          <a:prstGeom prst="rtTriangle">
            <a:avLst/>
          </a:prstGeom>
          <a:solidFill>
            <a:srgbClr val="139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249992-443A-4D6B-BF56-8A78196FF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6"/>
          <a:stretch/>
        </p:blipFill>
        <p:spPr>
          <a:xfrm>
            <a:off x="0" y="4591050"/>
            <a:ext cx="12192000" cy="226662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0E2644E-4A34-48DF-ABB3-E7E8CE789E79}"/>
              </a:ext>
            </a:extLst>
          </p:cNvPr>
          <p:cNvSpPr/>
          <p:nvPr userDrawn="1"/>
        </p:nvSpPr>
        <p:spPr>
          <a:xfrm>
            <a:off x="826477" y="592015"/>
            <a:ext cx="10539046" cy="5673969"/>
          </a:xfrm>
          <a:prstGeom prst="roundRect">
            <a:avLst>
              <a:gd name="adj" fmla="val 600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树叶, 恐龙, 植物, 蕨&#10;&#10;描述已自动生成">
            <a:extLst>
              <a:ext uri="{FF2B5EF4-FFF2-40B4-BE49-F238E27FC236}">
                <a16:creationId xmlns:a16="http://schemas.microsoft.com/office/drawing/2014/main" id="{B481C05B-F51E-4696-A401-B34AF8617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5" t="55416" r="-85" b="-1"/>
          <a:stretch/>
        </p:blipFill>
        <p:spPr>
          <a:xfrm>
            <a:off x="9906001" y="4565921"/>
            <a:ext cx="2286000" cy="22920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98AB8F4-9547-4EC9-9579-8A4079FEC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7" t="36751" r="13654" b="21877"/>
          <a:stretch/>
        </p:blipFill>
        <p:spPr>
          <a:xfrm>
            <a:off x="10117015" y="0"/>
            <a:ext cx="2074985" cy="2836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5A5FF26-D2F3-4ED6-92A5-4F12838FC7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7" t="23512" r="58077" b="11278"/>
          <a:stretch/>
        </p:blipFill>
        <p:spPr>
          <a:xfrm rot="1014639">
            <a:off x="-131162" y="3189992"/>
            <a:ext cx="2322481" cy="3572128"/>
          </a:xfrm>
          <a:prstGeom prst="rect">
            <a:avLst/>
          </a:prstGeom>
        </p:spPr>
      </p:pic>
      <p:sp>
        <p:nvSpPr>
          <p:cNvPr id="18" name="矩形: 圆顶角 17">
            <a:extLst>
              <a:ext uri="{FF2B5EF4-FFF2-40B4-BE49-F238E27FC236}">
                <a16:creationId xmlns:a16="http://schemas.microsoft.com/office/drawing/2014/main" id="{D940C80D-5801-4D2C-A179-8FF3DE9C5051}"/>
              </a:ext>
            </a:extLst>
          </p:cNvPr>
          <p:cNvSpPr/>
          <p:nvPr userDrawn="1"/>
        </p:nvSpPr>
        <p:spPr>
          <a:xfrm rot="5400000">
            <a:off x="1729314" y="-266497"/>
            <a:ext cx="474461" cy="28194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5BDF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9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ADBBD1E4-6B3D-4F75-B9DB-EBD60E7CD6BE}"/>
              </a:ext>
            </a:extLst>
          </p:cNvPr>
          <p:cNvSpPr/>
          <p:nvPr userDrawn="1"/>
        </p:nvSpPr>
        <p:spPr>
          <a:xfrm flipH="1" flipV="1">
            <a:off x="556845" y="1380434"/>
            <a:ext cx="351692" cy="351692"/>
          </a:xfrm>
          <a:prstGeom prst="rtTriangle">
            <a:avLst/>
          </a:prstGeom>
          <a:solidFill>
            <a:srgbClr val="139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1414D4-87BE-4DC1-A560-22F0B0F5C1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6"/>
          <a:stretch/>
        </p:blipFill>
        <p:spPr>
          <a:xfrm>
            <a:off x="0" y="4591050"/>
            <a:ext cx="12192000" cy="2266627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F49537A-A654-4323-8819-25C8512E4051}"/>
              </a:ext>
            </a:extLst>
          </p:cNvPr>
          <p:cNvSpPr/>
          <p:nvPr userDrawn="1"/>
        </p:nvSpPr>
        <p:spPr>
          <a:xfrm>
            <a:off x="826477" y="592015"/>
            <a:ext cx="10539046" cy="5673969"/>
          </a:xfrm>
          <a:prstGeom prst="roundRect">
            <a:avLst>
              <a:gd name="adj" fmla="val 600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片包含 树叶, 恐龙, 植物, 蕨&#10;&#10;描述已自动生成">
            <a:extLst>
              <a:ext uri="{FF2B5EF4-FFF2-40B4-BE49-F238E27FC236}">
                <a16:creationId xmlns:a16="http://schemas.microsoft.com/office/drawing/2014/main" id="{ECC9F8A7-5B5F-49F6-A0A5-6A5114A6D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2" r="66875"/>
          <a:stretch/>
        </p:blipFill>
        <p:spPr>
          <a:xfrm>
            <a:off x="0" y="5209886"/>
            <a:ext cx="2667000" cy="1647791"/>
          </a:xfrm>
          <a:prstGeom prst="rect">
            <a:avLst/>
          </a:prstGeom>
        </p:spPr>
      </p:pic>
      <p:pic>
        <p:nvPicPr>
          <p:cNvPr id="13" name="图片 12" descr="图片包含 树叶, 恐龙, 植物, 蕨&#10;&#10;描述已自动生成">
            <a:extLst>
              <a:ext uri="{FF2B5EF4-FFF2-40B4-BE49-F238E27FC236}">
                <a16:creationId xmlns:a16="http://schemas.microsoft.com/office/drawing/2014/main" id="{2E73970D-602B-47D4-826B-19DA250B8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5" t="55416" r="-85" b="-1"/>
          <a:stretch/>
        </p:blipFill>
        <p:spPr>
          <a:xfrm>
            <a:off x="9906001" y="4565921"/>
            <a:ext cx="2286000" cy="22920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8F08F4-6522-431E-899D-8D7457349F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7" t="10936" r="28077" b="50000"/>
          <a:stretch/>
        </p:blipFill>
        <p:spPr>
          <a:xfrm>
            <a:off x="10086258" y="0"/>
            <a:ext cx="2105742" cy="1940170"/>
          </a:xfrm>
          <a:prstGeom prst="rect">
            <a:avLst/>
          </a:prstGeom>
        </p:spPr>
      </p:pic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E5311802-C706-49DA-9E69-DDE7E97531DC}"/>
              </a:ext>
            </a:extLst>
          </p:cNvPr>
          <p:cNvSpPr/>
          <p:nvPr userDrawn="1"/>
        </p:nvSpPr>
        <p:spPr>
          <a:xfrm rot="5400000">
            <a:off x="1729314" y="-266497"/>
            <a:ext cx="474461" cy="28194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5BDF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35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16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C40B0C5D-DE51-433B-B227-40B2F44258B3}"/>
              </a:ext>
            </a:extLst>
          </p:cNvPr>
          <p:cNvSpPr/>
          <p:nvPr userDrawn="1"/>
        </p:nvSpPr>
        <p:spPr>
          <a:xfrm flipH="1" flipV="1">
            <a:off x="556845" y="1380434"/>
            <a:ext cx="351692" cy="351692"/>
          </a:xfrm>
          <a:prstGeom prst="rtTriangle">
            <a:avLst/>
          </a:prstGeom>
          <a:solidFill>
            <a:srgbClr val="139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43250-B5C7-44A8-8E89-CF4115932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6"/>
          <a:stretch/>
        </p:blipFill>
        <p:spPr>
          <a:xfrm>
            <a:off x="0" y="4591050"/>
            <a:ext cx="12192000" cy="2266627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693CB2F9-1C5D-4B01-8786-3AF6A9B1418F}"/>
              </a:ext>
            </a:extLst>
          </p:cNvPr>
          <p:cNvSpPr/>
          <p:nvPr userDrawn="1"/>
        </p:nvSpPr>
        <p:spPr>
          <a:xfrm>
            <a:off x="826477" y="592015"/>
            <a:ext cx="10539046" cy="5673969"/>
          </a:xfrm>
          <a:prstGeom prst="roundRect">
            <a:avLst>
              <a:gd name="adj" fmla="val 600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685EEE3-97C5-40A2-B094-ACCB4F41AE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5" t="57095" r="5193" b="12475"/>
          <a:stretch/>
        </p:blipFill>
        <p:spPr>
          <a:xfrm rot="19075037">
            <a:off x="10032023" y="-26669"/>
            <a:ext cx="2033956" cy="20867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713DB9-B737-46F8-9551-6F11B6C3AA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>
          <a:xfrm>
            <a:off x="0" y="3692770"/>
            <a:ext cx="2497525" cy="3164908"/>
          </a:xfrm>
          <a:prstGeom prst="rect">
            <a:avLst/>
          </a:prstGeom>
        </p:spPr>
      </p:pic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13AD8899-8459-46DC-A9C7-9D5AE11364BD}"/>
              </a:ext>
            </a:extLst>
          </p:cNvPr>
          <p:cNvSpPr/>
          <p:nvPr userDrawn="1"/>
        </p:nvSpPr>
        <p:spPr>
          <a:xfrm rot="5400000">
            <a:off x="1729314" y="-266497"/>
            <a:ext cx="474461" cy="28194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5BDF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7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EF7C01E8-9D1E-4851-849E-8B20A31D2DDB}"/>
              </a:ext>
            </a:extLst>
          </p:cNvPr>
          <p:cNvSpPr/>
          <p:nvPr userDrawn="1"/>
        </p:nvSpPr>
        <p:spPr>
          <a:xfrm flipH="1" flipV="1">
            <a:off x="556845" y="1380434"/>
            <a:ext cx="351692" cy="351692"/>
          </a:xfrm>
          <a:prstGeom prst="rtTriangle">
            <a:avLst/>
          </a:prstGeom>
          <a:solidFill>
            <a:srgbClr val="139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EC6439-E09F-41C3-B93F-F0B5BF4E3A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6"/>
          <a:stretch/>
        </p:blipFill>
        <p:spPr>
          <a:xfrm>
            <a:off x="0" y="4591050"/>
            <a:ext cx="12192000" cy="226662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3EA27AC-B65E-44A3-AC8C-EB9597C44648}"/>
              </a:ext>
            </a:extLst>
          </p:cNvPr>
          <p:cNvSpPr/>
          <p:nvPr userDrawn="1"/>
        </p:nvSpPr>
        <p:spPr>
          <a:xfrm>
            <a:off x="826477" y="592015"/>
            <a:ext cx="10539046" cy="5673969"/>
          </a:xfrm>
          <a:prstGeom prst="roundRect">
            <a:avLst>
              <a:gd name="adj" fmla="val 600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树叶, 恐龙, 植物, 蕨&#10;&#10;描述已自动生成">
            <a:extLst>
              <a:ext uri="{FF2B5EF4-FFF2-40B4-BE49-F238E27FC236}">
                <a16:creationId xmlns:a16="http://schemas.microsoft.com/office/drawing/2014/main" id="{8268408B-D3B2-4338-AB8A-703FB02F8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5" t="55416" r="-85" b="-1"/>
          <a:stretch/>
        </p:blipFill>
        <p:spPr>
          <a:xfrm>
            <a:off x="9906001" y="4565921"/>
            <a:ext cx="2286000" cy="22920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179CD7-AB77-4392-B66B-1A6883DED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20" r="75289" b="21023"/>
          <a:stretch/>
        </p:blipFill>
        <p:spPr>
          <a:xfrm rot="2089602">
            <a:off x="9839169" y="-79637"/>
            <a:ext cx="2172428" cy="22525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644517-7451-4965-9AD6-68F79715B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2218" r="50000" b="72138"/>
          <a:stretch/>
        </p:blipFill>
        <p:spPr>
          <a:xfrm>
            <a:off x="0" y="5669289"/>
            <a:ext cx="3176954" cy="1188388"/>
          </a:xfrm>
          <a:prstGeom prst="rect">
            <a:avLst/>
          </a:prstGeom>
        </p:spPr>
      </p:pic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901AEE31-0FA5-4C8D-8ADD-2B4049A86C46}"/>
              </a:ext>
            </a:extLst>
          </p:cNvPr>
          <p:cNvSpPr/>
          <p:nvPr userDrawn="1"/>
        </p:nvSpPr>
        <p:spPr>
          <a:xfrm rot="5400000">
            <a:off x="1729314" y="-266497"/>
            <a:ext cx="474461" cy="28194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5BDF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29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DF416F2-4EEC-4A6E-B9CF-116B3D578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6"/>
          <a:stretch/>
        </p:blipFill>
        <p:spPr>
          <a:xfrm flipH="1">
            <a:off x="0" y="4591050"/>
            <a:ext cx="12192000" cy="22666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49E1417-1FA7-4177-8F10-3A2115ADF0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1736">
            <a:off x="502949" y="2327703"/>
            <a:ext cx="3357327" cy="4476435"/>
          </a:xfrm>
          <a:prstGeom prst="rect">
            <a:avLst/>
          </a:prstGeom>
        </p:spPr>
      </p:pic>
      <p:pic>
        <p:nvPicPr>
          <p:cNvPr id="18" name="图片 17" descr="图片包含 树叶, 恐龙, 植物, 蕨&#10;&#10;描述已自动生成">
            <a:extLst>
              <a:ext uri="{FF2B5EF4-FFF2-40B4-BE49-F238E27FC236}">
                <a16:creationId xmlns:a16="http://schemas.microsoft.com/office/drawing/2014/main" id="{38D0B9FB-C123-4D7A-8B01-8AE90B651C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2" r="66875"/>
          <a:stretch/>
        </p:blipFill>
        <p:spPr>
          <a:xfrm>
            <a:off x="0" y="5209886"/>
            <a:ext cx="2667000" cy="1647791"/>
          </a:xfrm>
          <a:prstGeom prst="rect">
            <a:avLst/>
          </a:prstGeom>
        </p:spPr>
      </p:pic>
      <p:pic>
        <p:nvPicPr>
          <p:cNvPr id="19" name="图片 18" descr="图片包含 树叶, 恐龙, 植物, 蕨&#10;&#10;描述已自动生成">
            <a:extLst>
              <a:ext uri="{FF2B5EF4-FFF2-40B4-BE49-F238E27FC236}">
                <a16:creationId xmlns:a16="http://schemas.microsoft.com/office/drawing/2014/main" id="{D9FA2FA5-659F-4731-9AC7-0AA912055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5" t="55416" r="-85" b="-1"/>
          <a:stretch/>
        </p:blipFill>
        <p:spPr>
          <a:xfrm>
            <a:off x="9906001" y="4565921"/>
            <a:ext cx="2286000" cy="2292080"/>
          </a:xfrm>
          <a:prstGeom prst="rect">
            <a:avLst/>
          </a:prstGeom>
        </p:spPr>
      </p:pic>
      <p:pic>
        <p:nvPicPr>
          <p:cNvPr id="20" name="图片 19" descr="图片包含 树叶, 恐龙, 植物, 蕨&#10;&#10;描述已自动生成">
            <a:extLst>
              <a:ext uri="{FF2B5EF4-FFF2-40B4-BE49-F238E27FC236}">
                <a16:creationId xmlns:a16="http://schemas.microsoft.com/office/drawing/2014/main" id="{F42E4F27-A4FC-4F6D-B7F0-977D8FB87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2" r="66875"/>
          <a:stretch/>
        </p:blipFill>
        <p:spPr>
          <a:xfrm flipV="1">
            <a:off x="0" y="-2039"/>
            <a:ext cx="2667000" cy="164779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28DDEAD-EF87-46E9-A208-C4E61B6A57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9" t="40189" r="48639" b="22220"/>
          <a:stretch/>
        </p:blipFill>
        <p:spPr>
          <a:xfrm rot="2041491">
            <a:off x="8824742" y="4701172"/>
            <a:ext cx="1266632" cy="14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9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D27962F-A0B2-42DF-B28D-2AFE5084D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6"/>
          <a:stretch/>
        </p:blipFill>
        <p:spPr>
          <a:xfrm>
            <a:off x="0" y="4591050"/>
            <a:ext cx="12192000" cy="226662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3748C25-DDD8-45FA-9219-BF7EF46A5603}"/>
              </a:ext>
            </a:extLst>
          </p:cNvPr>
          <p:cNvSpPr/>
          <p:nvPr userDrawn="1"/>
        </p:nvSpPr>
        <p:spPr>
          <a:xfrm>
            <a:off x="826477" y="592015"/>
            <a:ext cx="10539046" cy="5673969"/>
          </a:xfrm>
          <a:prstGeom prst="roundRect">
            <a:avLst>
              <a:gd name="adj" fmla="val 600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树叶, 恐龙, 植物, 蕨&#10;&#10;描述已自动生成">
            <a:extLst>
              <a:ext uri="{FF2B5EF4-FFF2-40B4-BE49-F238E27FC236}">
                <a16:creationId xmlns:a16="http://schemas.microsoft.com/office/drawing/2014/main" id="{A2EA07B4-9FDE-4DF1-A3D8-ECEF636391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2" r="66875"/>
          <a:stretch/>
        </p:blipFill>
        <p:spPr>
          <a:xfrm>
            <a:off x="0" y="5209886"/>
            <a:ext cx="2667000" cy="1647791"/>
          </a:xfrm>
          <a:prstGeom prst="rect">
            <a:avLst/>
          </a:prstGeom>
        </p:spPr>
      </p:pic>
      <p:pic>
        <p:nvPicPr>
          <p:cNvPr id="9" name="图片 8" descr="图片包含 树叶, 恐龙, 植物, 蕨&#10;&#10;描述已自动生成">
            <a:extLst>
              <a:ext uri="{FF2B5EF4-FFF2-40B4-BE49-F238E27FC236}">
                <a16:creationId xmlns:a16="http://schemas.microsoft.com/office/drawing/2014/main" id="{C66B36D3-8D2F-4891-9657-7A5F87C44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5" t="55416" r="-85" b="-1"/>
          <a:stretch/>
        </p:blipFill>
        <p:spPr>
          <a:xfrm>
            <a:off x="9906001" y="4565921"/>
            <a:ext cx="2286000" cy="22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2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自然&#10;&#10;描述已自动生成">
            <a:extLst>
              <a:ext uri="{FF2B5EF4-FFF2-40B4-BE49-F238E27FC236}">
                <a16:creationId xmlns:a16="http://schemas.microsoft.com/office/drawing/2014/main" id="{672B6E6C-0F22-4AD1-BB95-2C124980169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7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77B01E8F-49CF-4230-8211-3798437F82E9}"/>
              </a:ext>
            </a:extLst>
          </p:cNvPr>
          <p:cNvGrpSpPr/>
          <p:nvPr/>
        </p:nvGrpSpPr>
        <p:grpSpPr>
          <a:xfrm>
            <a:off x="3577006" y="628396"/>
            <a:ext cx="7090994" cy="4569345"/>
            <a:chOff x="3905252" y="628396"/>
            <a:chExt cx="7090994" cy="4569345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B580ABF-B98A-401D-8FF9-87E04FA19E98}"/>
                </a:ext>
              </a:extLst>
            </p:cNvPr>
            <p:cNvGrpSpPr/>
            <p:nvPr/>
          </p:nvGrpSpPr>
          <p:grpSpPr>
            <a:xfrm>
              <a:off x="4646710" y="628396"/>
              <a:ext cx="6349536" cy="4569345"/>
              <a:chOff x="4060556" y="511165"/>
              <a:chExt cx="6349536" cy="456934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0D66D3B-6E48-4723-851A-45E443550E05}"/>
                  </a:ext>
                </a:extLst>
              </p:cNvPr>
              <p:cNvGrpSpPr/>
              <p:nvPr/>
            </p:nvGrpSpPr>
            <p:grpSpPr>
              <a:xfrm rot="20938116">
                <a:off x="5670632" y="511165"/>
                <a:ext cx="2609472" cy="1900489"/>
                <a:chOff x="3551776" y="813492"/>
                <a:chExt cx="3976834" cy="2896344"/>
              </a:xfrm>
            </p:grpSpPr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D7587F19-B9EB-464E-AB25-C3D2430F03FD}"/>
                    </a:ext>
                  </a:extLst>
                </p:cNvPr>
                <p:cNvSpPr txBox="1"/>
                <p:nvPr/>
              </p:nvSpPr>
              <p:spPr>
                <a:xfrm>
                  <a:off x="3551776" y="813492"/>
                  <a:ext cx="2157636" cy="23921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9600" dirty="0">
                      <a:ln w="25400">
                        <a:solidFill>
                          <a:schemeClr val="bg1"/>
                        </a:solidFill>
                      </a:ln>
                      <a:solidFill>
                        <a:srgbClr val="0070C0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常</a:t>
                  </a:r>
                </a:p>
              </p:txBody>
            </p:sp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DFDFF6C9-BF70-46E5-B5FA-950E76D7D957}"/>
                    </a:ext>
                  </a:extLst>
                </p:cNvPr>
                <p:cNvSpPr txBox="1"/>
                <p:nvPr/>
              </p:nvSpPr>
              <p:spPr>
                <a:xfrm>
                  <a:off x="4708342" y="1505295"/>
                  <a:ext cx="2001286" cy="22045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800" dirty="0">
                      <a:ln w="25400">
                        <a:solidFill>
                          <a:schemeClr val="bg1"/>
                        </a:solidFill>
                      </a:ln>
                      <a:solidFill>
                        <a:srgbClr val="0070C0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见</a:t>
                  </a: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FD297B0-E404-4093-BD6F-BB96D93EC75C}"/>
                    </a:ext>
                  </a:extLst>
                </p:cNvPr>
                <p:cNvSpPr txBox="1"/>
                <p:nvPr/>
              </p:nvSpPr>
              <p:spPr>
                <a:xfrm>
                  <a:off x="5957289" y="1594624"/>
                  <a:ext cx="1571321" cy="16885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6600" dirty="0">
                      <a:ln w="25400">
                        <a:solidFill>
                          <a:schemeClr val="bg1"/>
                        </a:solidFill>
                      </a:ln>
                      <a:solidFill>
                        <a:srgbClr val="0070C0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的</a:t>
                  </a:r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3DD12AF6-EDAB-4C48-89BC-3128F612BEF1}"/>
                  </a:ext>
                </a:extLst>
              </p:cNvPr>
              <p:cNvGrpSpPr/>
              <p:nvPr/>
            </p:nvGrpSpPr>
            <p:grpSpPr>
              <a:xfrm>
                <a:off x="4060556" y="1850131"/>
                <a:ext cx="6349536" cy="3230379"/>
                <a:chOff x="4341910" y="1814962"/>
                <a:chExt cx="6349536" cy="3230379"/>
              </a:xfrm>
            </p:grpSpPr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DB821291-6C1E-4441-9A66-5A9F38A3E376}"/>
                    </a:ext>
                  </a:extLst>
                </p:cNvPr>
                <p:cNvSpPr/>
                <p:nvPr/>
              </p:nvSpPr>
              <p:spPr>
                <a:xfrm>
                  <a:off x="4364880" y="3402207"/>
                  <a:ext cx="6326566" cy="54512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E2FDE34E-B174-4A69-BA6C-B2F89B0DA817}"/>
                    </a:ext>
                  </a:extLst>
                </p:cNvPr>
                <p:cNvGrpSpPr/>
                <p:nvPr/>
              </p:nvGrpSpPr>
              <p:grpSpPr>
                <a:xfrm>
                  <a:off x="4341910" y="1814962"/>
                  <a:ext cx="5997844" cy="1831379"/>
                  <a:chOff x="3661971" y="1418627"/>
                  <a:chExt cx="7257463" cy="2215991"/>
                </a:xfrm>
              </p:grpSpPr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B82DB250-D00A-453D-990D-1644FFCFDD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61971" y="1418627"/>
                    <a:ext cx="1954381" cy="22159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3800" dirty="0">
                        <a:ln w="50800">
                          <a:solidFill>
                            <a:schemeClr val="bg1"/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天</a:t>
                    </a:r>
                  </a:p>
                </p:txBody>
              </p:sp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48CB9282-2057-400C-88D3-9B50A16684AF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094" y="1418627"/>
                    <a:ext cx="1954381" cy="22159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3800" dirty="0">
                        <a:ln w="50800">
                          <a:solidFill>
                            <a:schemeClr val="bg1"/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气</a:t>
                    </a:r>
                  </a:p>
                </p:txBody>
              </p:sp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35AF087B-530F-4C5D-9E42-E9515A4175C6}"/>
                      </a:ext>
                    </a:extLst>
                  </p:cNvPr>
                  <p:cNvSpPr txBox="1"/>
                  <p:nvPr/>
                </p:nvSpPr>
                <p:spPr>
                  <a:xfrm>
                    <a:off x="7181046" y="1418627"/>
                    <a:ext cx="1954381" cy="22159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3800" dirty="0">
                        <a:ln w="50800"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系</a:t>
                    </a:r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C7C7FCC7-B765-447B-B25D-E3383E93DC70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053" y="1418627"/>
                    <a:ext cx="1954381" cy="22159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3800" dirty="0">
                        <a:ln w="50800"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统</a:t>
                    </a:r>
                  </a:p>
                </p:txBody>
              </p:sp>
            </p:grp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A0D7B854-D5E0-40FE-887F-D0E304A9B0F0}"/>
                    </a:ext>
                  </a:extLst>
                </p:cNvPr>
                <p:cNvSpPr txBox="1"/>
                <p:nvPr/>
              </p:nvSpPr>
              <p:spPr>
                <a:xfrm>
                  <a:off x="5381001" y="4035780"/>
                  <a:ext cx="40062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·</a:t>
                  </a:r>
                  <a:r>
                    <a:rPr lang="zh-CN" altLang="en-US" sz="2400" dirty="0"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人教版必修一地理</a:t>
                  </a:r>
                  <a:r>
                    <a:rPr lang="en-US" altLang="zh-CN" sz="2400" dirty="0"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PPT</a:t>
                  </a:r>
                  <a:r>
                    <a:rPr lang="zh-CN" altLang="en-US" sz="2400" dirty="0"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课件</a:t>
                  </a:r>
                  <a:r>
                    <a:rPr lang="en-US" altLang="zh-CN" sz="2400" dirty="0"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·</a:t>
                  </a:r>
                  <a:endParaRPr lang="zh-CN" altLang="en-US" sz="2400" dirty="0">
                    <a:latin typeface="字魂70号-灵悦黑体" panose="00000500000000000000" pitchFamily="2" charset="-122"/>
                    <a:ea typeface="字魂70号-灵悦黑体" panose="00000500000000000000" pitchFamily="2" charset="-122"/>
                  </a:endParaRPr>
                </a:p>
              </p:txBody>
            </p:sp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FF78D138-CA17-4EE1-9F1A-2DE3B99AE784}"/>
                    </a:ext>
                  </a:extLst>
                </p:cNvPr>
                <p:cNvGrpSpPr/>
                <p:nvPr/>
              </p:nvGrpSpPr>
              <p:grpSpPr>
                <a:xfrm>
                  <a:off x="6659558" y="4581296"/>
                  <a:ext cx="1769476" cy="464045"/>
                  <a:chOff x="5006741" y="4819361"/>
                  <a:chExt cx="1995119" cy="523220"/>
                </a:xfr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D64C1984-D277-4BC5-B9EC-2589EF980F06}"/>
                      </a:ext>
                    </a:extLst>
                  </p:cNvPr>
                  <p:cNvSpPr/>
                  <p:nvPr/>
                </p:nvSpPr>
                <p:spPr>
                  <a:xfrm>
                    <a:off x="5006741" y="4819361"/>
                    <a:ext cx="523220" cy="5232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3200" dirty="0"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千</a:t>
                    </a:r>
                  </a:p>
                </p:txBody>
              </p:sp>
              <p:sp>
                <p:nvSpPr>
                  <p:cNvPr id="25" name="椭圆 24">
                    <a:extLst>
                      <a:ext uri="{FF2B5EF4-FFF2-40B4-BE49-F238E27FC236}">
                        <a16:creationId xmlns:a16="http://schemas.microsoft.com/office/drawing/2014/main" id="{DDD5A429-F4F9-4DA2-AEDE-5CE46F3F42F6}"/>
                      </a:ext>
                    </a:extLst>
                  </p:cNvPr>
                  <p:cNvSpPr/>
                  <p:nvPr/>
                </p:nvSpPr>
                <p:spPr>
                  <a:xfrm>
                    <a:off x="5497374" y="4819361"/>
                    <a:ext cx="523220" cy="5232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3200" dirty="0"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图</a:t>
                    </a:r>
                  </a:p>
                </p:txBody>
              </p:sp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D57F399F-CAA3-4EC6-9B32-7BB273AE7F18}"/>
                      </a:ext>
                    </a:extLst>
                  </p:cNvPr>
                  <p:cNvSpPr/>
                  <p:nvPr/>
                </p:nvSpPr>
                <p:spPr>
                  <a:xfrm>
                    <a:off x="5988007" y="4819361"/>
                    <a:ext cx="523220" cy="5232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3200" dirty="0"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老</a:t>
                    </a:r>
                  </a:p>
                </p:txBody>
              </p:sp>
              <p:sp>
                <p:nvSpPr>
                  <p:cNvPr id="27" name="椭圆 26">
                    <a:extLst>
                      <a:ext uri="{FF2B5EF4-FFF2-40B4-BE49-F238E27FC236}">
                        <a16:creationId xmlns:a16="http://schemas.microsoft.com/office/drawing/2014/main" id="{EC601DF2-8CC2-4E57-9886-A5E76E0FCDA7}"/>
                      </a:ext>
                    </a:extLst>
                  </p:cNvPr>
                  <p:cNvSpPr/>
                  <p:nvPr/>
                </p:nvSpPr>
                <p:spPr>
                  <a:xfrm>
                    <a:off x="6478640" y="4819361"/>
                    <a:ext cx="523220" cy="5232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3200" dirty="0"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师</a:t>
                    </a:r>
                  </a:p>
                </p:txBody>
              </p:sp>
            </p:grpSp>
          </p:grp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988F223B-B647-4C9C-99AE-61E910510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54" t="11963" r="28365" b="50000"/>
              <a:stretch/>
            </p:blipFill>
            <p:spPr>
              <a:xfrm>
                <a:off x="8292213" y="595207"/>
                <a:ext cx="1917198" cy="1784839"/>
              </a:xfrm>
              <a:prstGeom prst="rect">
                <a:avLst/>
              </a:prstGeom>
            </p:spPr>
          </p:pic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8EA651B-C26B-429E-8B24-3D0B801E7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27" t="36751" r="13654" b="21877"/>
            <a:stretch/>
          </p:blipFill>
          <p:spPr>
            <a:xfrm rot="19186949">
              <a:off x="3905252" y="914906"/>
              <a:ext cx="1727023" cy="2361239"/>
            </a:xfrm>
            <a:prstGeom prst="rect">
              <a:avLst/>
            </a:prstGeom>
          </p:spPr>
        </p:pic>
      </p:grpSp>
      <p:pic>
        <p:nvPicPr>
          <p:cNvPr id="38" name="口哨版轻松欢快夏日旅行配乐-26秒">
            <a:hlinkClick r:id="" action="ppaction://media"/>
            <a:extLst>
              <a:ext uri="{FF2B5EF4-FFF2-40B4-BE49-F238E27FC236}">
                <a16:creationId xmlns:a16="http://schemas.microsoft.com/office/drawing/2014/main" id="{5810938B-4387-4A0C-8FA5-8567185EA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63200" y="71340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68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45726C-E9A9-4845-A723-2488DD72E2B1}"/>
              </a:ext>
            </a:extLst>
          </p:cNvPr>
          <p:cNvSpPr/>
          <p:nvPr/>
        </p:nvSpPr>
        <p:spPr>
          <a:xfrm>
            <a:off x="717866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二、知识学习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91A6E12-6494-4828-B4F0-BD10C80BCC13}"/>
              </a:ext>
            </a:extLst>
          </p:cNvPr>
          <p:cNvGrpSpPr/>
          <p:nvPr/>
        </p:nvGrpSpPr>
        <p:grpSpPr>
          <a:xfrm>
            <a:off x="1971675" y="1981066"/>
            <a:ext cx="8248650" cy="3552372"/>
            <a:chOff x="2462893" y="1981066"/>
            <a:chExt cx="8248650" cy="3552372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FB4ED130-C6C2-4AC2-AB4D-30A395B89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078" y="1981066"/>
              <a:ext cx="5047465" cy="3231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800" dirty="0">
                  <a:solidFill>
                    <a:srgbClr val="139BDF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低气压、高气压与气旋、反气旋有何区别呢？</a:t>
              </a:r>
              <a:endParaRPr lang="en-US" altLang="zh-CN" sz="28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endParaRPr>
            </a:p>
            <a:p>
              <a:endParaRPr lang="en-US" altLang="zh-CN" sz="28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endParaRPr>
            </a:p>
            <a:p>
              <a:pPr indent="457200"/>
              <a:r>
                <a:rPr lang="zh-CN" altLang="en-US" sz="2400" dirty="0">
                  <a:solidFill>
                    <a:srgbClr val="FFC00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低压或气旋，高压或反气旋，分别是对同一个天气系统的不同描述。低气压和高气压，是指气压分布状况而言的；气旋与反气旋，是指气流状况而言的。 </a:t>
              </a:r>
            </a:p>
          </p:txBody>
        </p:sp>
        <p:pic>
          <p:nvPicPr>
            <p:cNvPr id="7" name="图片 6" descr="图片包含 天空, 户外, 多云, 云彩&#10;&#10;描述已自动生成">
              <a:extLst>
                <a:ext uri="{FF2B5EF4-FFF2-40B4-BE49-F238E27FC236}">
                  <a16:creationId xmlns:a16="http://schemas.microsoft.com/office/drawing/2014/main" id="{9AE212D0-F4BC-4C0E-8E20-EDE76415A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893" y="1981066"/>
              <a:ext cx="2664279" cy="3552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2358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C984B-62AF-4EA6-AA35-8CA200F12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125" y="1445061"/>
            <a:ext cx="69445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2</a:t>
            </a:r>
            <a:r>
              <a:rPr lang="zh-CN" altLang="en-US" sz="28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、低压（气旋）、高压（反气旋）与天气 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8CE3AE0-0D3D-463C-A3F2-51E8D973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125" y="2033461"/>
            <a:ext cx="78089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　　请同学们阅读</a:t>
            </a:r>
            <a:r>
              <a:rPr lang="en-US" altLang="zh-CN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P43</a:t>
            </a:r>
            <a:r>
              <a:rPr lang="zh-CN" altLang="en-US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第</a:t>
            </a:r>
            <a:r>
              <a:rPr lang="en-US" altLang="zh-CN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3—4</a:t>
            </a:r>
            <a:r>
              <a:rPr lang="zh-CN" altLang="en-US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段“气旋是中心气压</a:t>
            </a:r>
            <a:r>
              <a:rPr lang="en-US" altLang="zh-CN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……</a:t>
            </a:r>
            <a:r>
              <a:rPr lang="zh-CN" altLang="en-US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反气旋存在和发展的前提”；读</a:t>
            </a:r>
            <a:r>
              <a:rPr lang="en-US" altLang="zh-CN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P44</a:t>
            </a:r>
            <a:r>
              <a:rPr lang="zh-CN" altLang="en-US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图</a:t>
            </a:r>
            <a:r>
              <a:rPr lang="en-US" altLang="zh-CN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2.22“</a:t>
            </a:r>
            <a:r>
              <a:rPr lang="zh-CN" altLang="en-US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气旋与天气（北半球）”、图</a:t>
            </a:r>
            <a:r>
              <a:rPr lang="en-US" altLang="zh-CN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2.23“</a:t>
            </a:r>
            <a:r>
              <a:rPr lang="zh-CN" altLang="en-US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反气旋与天气（北半球）” ；观察课件“北半球的</a:t>
            </a:r>
            <a:r>
              <a:rPr lang="zh-CN" altLang="en-US" sz="1600" dirty="0">
                <a:solidFill>
                  <a:srgbClr val="FFC00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气旋</a:t>
            </a:r>
            <a:r>
              <a:rPr lang="zh-CN" altLang="en-US" sz="1600" dirty="0">
                <a:solidFill>
                  <a:srgbClr val="FFC00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和</a:t>
            </a:r>
            <a:r>
              <a:rPr lang="zh-CN" altLang="en-US" sz="1600" dirty="0">
                <a:solidFill>
                  <a:srgbClr val="FFC00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反气旋</a:t>
            </a:r>
            <a:r>
              <a:rPr lang="zh-CN" altLang="en-US" sz="1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的三维运动 ”。最后完成下表：</a:t>
            </a:r>
          </a:p>
        </p:txBody>
      </p:sp>
      <p:graphicFrame>
        <p:nvGraphicFramePr>
          <p:cNvPr id="5" name="Group 312">
            <a:extLst>
              <a:ext uri="{FF2B5EF4-FFF2-40B4-BE49-F238E27FC236}">
                <a16:creationId xmlns:a16="http://schemas.microsoft.com/office/drawing/2014/main" id="{C1D63757-B8AF-49A5-8E67-C64471AD2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39689"/>
              </p:ext>
            </p:extLst>
          </p:nvPr>
        </p:nvGraphicFramePr>
        <p:xfrm>
          <a:off x="2688125" y="3020073"/>
          <a:ext cx="7956083" cy="30782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74244">
                  <a:extLst>
                    <a:ext uri="{9D8B030D-6E8A-4147-A177-3AD203B41FA5}">
                      <a16:colId xmlns:a16="http://schemas.microsoft.com/office/drawing/2014/main" val="2290010473"/>
                    </a:ext>
                  </a:extLst>
                </a:gridCol>
                <a:gridCol w="1078791">
                  <a:extLst>
                    <a:ext uri="{9D8B030D-6E8A-4147-A177-3AD203B41FA5}">
                      <a16:colId xmlns:a16="http://schemas.microsoft.com/office/drawing/2014/main" val="572823780"/>
                    </a:ext>
                  </a:extLst>
                </a:gridCol>
                <a:gridCol w="3034100">
                  <a:extLst>
                    <a:ext uri="{9D8B030D-6E8A-4147-A177-3AD203B41FA5}">
                      <a16:colId xmlns:a16="http://schemas.microsoft.com/office/drawing/2014/main" val="3460495345"/>
                    </a:ext>
                  </a:extLst>
                </a:gridCol>
                <a:gridCol w="3168948">
                  <a:extLst>
                    <a:ext uri="{9D8B030D-6E8A-4147-A177-3AD203B41FA5}">
                      <a16:colId xmlns:a16="http://schemas.microsoft.com/office/drawing/2014/main" val="829181050"/>
                    </a:ext>
                  </a:extLst>
                </a:gridCol>
              </a:tblGrid>
              <a:tr h="29425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类型（北半球）</a:t>
                      </a: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6300" marR="86300" marT="43150" marB="43150" anchor="ctr" horzOverflow="overflow">
                    <a:solidFill>
                      <a:srgbClr val="7ECE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低压系统（气旋）</a:t>
                      </a: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>
                    <a:solidFill>
                      <a:srgbClr val="7ECE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高压系统（反气旋）</a:t>
                      </a: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>
                    <a:solidFill>
                      <a:srgbClr val="7EC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30391"/>
                  </a:ext>
                </a:extLst>
              </a:tr>
              <a:tr h="29425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气压状况</a:t>
                      </a: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6300" marR="86300" marT="43150" marB="43150" anchor="ctr" horzOverflow="overflow">
                    <a:solidFill>
                      <a:srgbClr val="7ECE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中心气压低，四周气压高 </a:t>
                      </a:r>
                      <a:endParaRPr lang="zh-CN" altLang="en-US" sz="1500" b="0" dirty="0">
                        <a:solidFill>
                          <a:srgbClr val="55BDF1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中心气压高，四周气压低 </a:t>
                      </a:r>
                      <a:endParaRPr lang="zh-CN" altLang="en-US" sz="1500" b="0" dirty="0">
                        <a:solidFill>
                          <a:srgbClr val="55BDF1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extLst>
                  <a:ext uri="{0D108BD9-81ED-4DB2-BD59-A6C34878D82A}">
                    <a16:rowId xmlns:a16="http://schemas.microsoft.com/office/drawing/2014/main" val="2941375015"/>
                  </a:ext>
                </a:extLst>
              </a:tr>
              <a:tr h="29425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气压梯度力方向</a:t>
                      </a: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6300" marR="86300" marT="43150" marB="43150" anchor="ctr" horzOverflow="overflow">
                    <a:solidFill>
                      <a:srgbClr val="7ECE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从四周垂直指向中心 </a:t>
                      </a:r>
                      <a:endParaRPr lang="zh-CN" altLang="en-US" sz="1500" b="0" dirty="0">
                        <a:solidFill>
                          <a:srgbClr val="55BDF1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从中心垂直指向四周 </a:t>
                      </a:r>
                      <a:endParaRPr lang="zh-CN" altLang="en-US" sz="1500" b="0" dirty="0">
                        <a:solidFill>
                          <a:srgbClr val="55BDF1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extLst>
                  <a:ext uri="{0D108BD9-81ED-4DB2-BD59-A6C34878D82A}">
                    <a16:rowId xmlns:a16="http://schemas.microsoft.com/office/drawing/2014/main" val="3972026053"/>
                  </a:ext>
                </a:extLst>
              </a:tr>
              <a:tr h="2816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气流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流向</a:t>
                      </a: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6300" marR="86300" marT="43150" marB="43150" anchor="ctr" horzOverflow="overflow">
                    <a:solidFill>
                      <a:srgbClr val="7ECE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水平方向</a:t>
                      </a: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>
                    <a:solidFill>
                      <a:srgbClr val="7ECE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逆时针向中心辐合 </a:t>
                      </a:r>
                      <a:endParaRPr lang="zh-CN" altLang="en-US" sz="1500" b="0" dirty="0">
                        <a:solidFill>
                          <a:srgbClr val="55BDF1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顺时针向四周辐散 </a:t>
                      </a:r>
                      <a:endParaRPr lang="zh-CN" altLang="en-US" sz="1500" b="0" dirty="0">
                        <a:solidFill>
                          <a:srgbClr val="55BDF1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extLst>
                  <a:ext uri="{0D108BD9-81ED-4DB2-BD59-A6C34878D82A}">
                    <a16:rowId xmlns:a16="http://schemas.microsoft.com/office/drawing/2014/main" val="1660359248"/>
                  </a:ext>
                </a:extLst>
              </a:tr>
              <a:tr h="2816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垂直方向</a:t>
                      </a: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>
                    <a:solidFill>
                      <a:srgbClr val="7ECE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上升 </a:t>
                      </a:r>
                      <a:endParaRPr lang="zh-CN" altLang="en-US" sz="1500" b="0" dirty="0">
                        <a:solidFill>
                          <a:srgbClr val="55BDF1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下沉 </a:t>
                      </a:r>
                      <a:endParaRPr lang="zh-CN" altLang="en-US" sz="1500" b="0" dirty="0">
                        <a:solidFill>
                          <a:srgbClr val="55BDF1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extLst>
                  <a:ext uri="{0D108BD9-81ED-4DB2-BD59-A6C34878D82A}">
                    <a16:rowId xmlns:a16="http://schemas.microsoft.com/office/drawing/2014/main" val="2393420425"/>
                  </a:ext>
                </a:extLst>
              </a:tr>
              <a:tr h="29425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天气状况</a:t>
                      </a: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6300" marR="86300" marT="43150" marB="43150" anchor="ctr" horzOverflow="overflow">
                    <a:solidFill>
                      <a:srgbClr val="7ECE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多阴雨天气 </a:t>
                      </a:r>
                      <a:endParaRPr lang="zh-CN" altLang="en-US" sz="1500" b="0" dirty="0">
                        <a:solidFill>
                          <a:srgbClr val="55BDF1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多晴朗、干燥天气 </a:t>
                      </a:r>
                      <a:endParaRPr lang="zh-CN" altLang="en-US" sz="1500" b="0" dirty="0">
                        <a:solidFill>
                          <a:srgbClr val="55BDF1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extLst>
                  <a:ext uri="{0D108BD9-81ED-4DB2-BD59-A6C34878D82A}">
                    <a16:rowId xmlns:a16="http://schemas.microsoft.com/office/drawing/2014/main" val="287161225"/>
                  </a:ext>
                </a:extLst>
              </a:tr>
              <a:tr h="1136123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对我国的影响和典型的天气</a:t>
                      </a: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6300" marR="86300" marT="43150" marB="43150" anchor="ctr" horzOverflow="overflow">
                    <a:solidFill>
                      <a:srgbClr val="7ECE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影响我国的气旋有温带气旋和热带气旋；我国全年都受温带气旋的影响，夏秋季节我国沿海常见的台风，是热带气旋强烈发展的一种特殊形式 </a:t>
                      </a:r>
                      <a:endParaRPr kumimoji="0" lang="zh-CN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55BDF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发生在热带海洋上的太平洋暖性反气旋造成我国夏季炎热干燥</a:t>
                      </a:r>
                      <a:r>
                        <a:rPr lang="en-US" altLang="zh-CN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,</a:t>
                      </a: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如长江流域的伏旱</a:t>
                      </a:r>
                      <a:r>
                        <a:rPr lang="en-US" altLang="zh-CN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;</a:t>
                      </a: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在温带大陆上的蒙古</a:t>
                      </a:r>
                      <a:r>
                        <a:rPr lang="en-US" altLang="zh-CN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—</a:t>
                      </a: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西伯利亚冷性反气旋</a:t>
                      </a:r>
                      <a:r>
                        <a:rPr lang="en-US" altLang="zh-CN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,</a:t>
                      </a:r>
                      <a:r>
                        <a:rPr lang="zh-CN" altLang="en-US" sz="1500" dirty="0">
                          <a:solidFill>
                            <a:srgbClr val="55BDF1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造成我国冬季寒冷干燥 </a:t>
                      </a:r>
                      <a:endParaRPr kumimoji="0" lang="zh-CN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55BDF1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72821" marR="72821" marT="36411" marB="36411" anchor="ctr" horzOverflow="overflow"/>
                </a:tc>
                <a:extLst>
                  <a:ext uri="{0D108BD9-81ED-4DB2-BD59-A6C34878D82A}">
                    <a16:rowId xmlns:a16="http://schemas.microsoft.com/office/drawing/2014/main" val="3185751929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5F1F2735-2B25-4B5E-A64C-6DC4D0A7D231}"/>
              </a:ext>
            </a:extLst>
          </p:cNvPr>
          <p:cNvSpPr/>
          <p:nvPr/>
        </p:nvSpPr>
        <p:spPr>
          <a:xfrm>
            <a:off x="717866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二、知识学习</a:t>
            </a:r>
          </a:p>
        </p:txBody>
      </p:sp>
    </p:spTree>
    <p:extLst>
      <p:ext uri="{BB962C8B-B14F-4D97-AF65-F5344CB8AC3E}">
        <p14:creationId xmlns:p14="http://schemas.microsoft.com/office/powerpoint/2010/main" val="139866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123B925-0029-4868-BAC3-73C94A0CAA63}"/>
              </a:ext>
            </a:extLst>
          </p:cNvPr>
          <p:cNvSpPr/>
          <p:nvPr/>
        </p:nvSpPr>
        <p:spPr>
          <a:xfrm>
            <a:off x="717866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二、知识学习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929BEFD-6CB3-41EC-BFC9-A2465976F1C5}"/>
              </a:ext>
            </a:extLst>
          </p:cNvPr>
          <p:cNvSpPr txBox="1">
            <a:spLocks noChangeArrowheads="1"/>
          </p:cNvSpPr>
          <p:nvPr/>
        </p:nvSpPr>
        <p:spPr>
          <a:xfrm>
            <a:off x="4338376" y="1355142"/>
            <a:ext cx="3515248" cy="6486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高校记忆</a:t>
            </a:r>
            <a:endParaRPr lang="en-US" altLang="zh-CN" sz="3600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39320E-5002-4522-BDE5-E5B4044DB7D7}"/>
              </a:ext>
            </a:extLst>
          </p:cNvPr>
          <p:cNvSpPr/>
          <p:nvPr/>
        </p:nvSpPr>
        <p:spPr>
          <a:xfrm>
            <a:off x="1844842" y="2066579"/>
            <a:ext cx="8502316" cy="3340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借助手势巧记气旋、反气旋水平气流的运动方向具体方法如下（如图）：</a:t>
            </a:r>
            <a:endParaRPr lang="en-US" altLang="zh-CN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pPr indent="457200">
              <a:lnSpc>
                <a:spcPct val="200000"/>
              </a:lnSpc>
            </a:pP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北半球的气旋、反气旋用右手表示：右手半握，大拇指向上，表示气旋中心的气流上升，其他四指表示气流呈逆时针方向流动，东部吹偏南风，西部吹偏北风。大拇指向下，表示反气旋中心气流下沉，其他四指表示气流呈顺时针方向流动，东部吹偏北风，西部吹偏南风。南半球的气旋、反气旋用左手表示，方法与北半球类同。（可以简化为“南左北右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”)</a:t>
            </a:r>
            <a:endParaRPr lang="zh-CN" altLang="en-US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795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4">
            <a:extLst>
              <a:ext uri="{FF2B5EF4-FFF2-40B4-BE49-F238E27FC236}">
                <a16:creationId xmlns:a16="http://schemas.microsoft.com/office/drawing/2014/main" id="{29E4841C-3C3B-47DD-B47E-2892FDD3E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996" y="1513936"/>
            <a:ext cx="8613950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19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3</a:t>
            </a:r>
            <a:r>
              <a:rPr lang="zh-CN" altLang="en-US" sz="28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、台风、寒潮及其危害</a:t>
            </a:r>
          </a:p>
          <a:p>
            <a:r>
              <a:rPr lang="en-US" altLang="zh-CN" sz="24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(1)</a:t>
            </a:r>
            <a:r>
              <a:rPr lang="zh-CN" altLang="en-US" sz="24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台风</a:t>
            </a:r>
          </a:p>
          <a:p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①概念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: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在西北太平洋上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,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中心附近最大风力在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12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级以上的热带气旋。</a:t>
            </a:r>
          </a:p>
          <a:p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②成因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: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热带气旋强烈发展而成</a:t>
            </a:r>
          </a:p>
          <a:p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③发生时间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: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夏秋季节</a:t>
            </a:r>
          </a:p>
          <a:p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④典型地区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: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西北太平洋是全球台风发生频率最高、强度最大的海域。</a:t>
            </a:r>
          </a:p>
          <a:p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注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: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在印度洋、大西洋也时有台风发生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,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但这些地方习惯上把台风称为飓风。</a:t>
            </a:r>
            <a:endParaRPr lang="en-US" altLang="zh-CN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endParaRPr lang="zh-CN" altLang="en-US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⑤利与弊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:</a:t>
            </a:r>
          </a:p>
          <a:p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利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: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台风能带来丰沛的降水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,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缓解高温酷暑和旱情。</a:t>
            </a:r>
          </a:p>
          <a:p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弊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危害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):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强风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——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掀翻巨轮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,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损坏地面建筑和通讯设施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;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暴雨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——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河堤决口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,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水坝崩溃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,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洪水泛滥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,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淹没农田、村镇；风暴潮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——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破坏海堤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,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淹没岛屿。</a:t>
            </a:r>
            <a:endParaRPr lang="en-US" altLang="zh-CN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endParaRPr lang="zh-CN" altLang="en-US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⑥减灾措施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: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加强台风的预测和预报。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C56A12-E0F9-40A0-8ABA-3DCC67E4C0B3}"/>
              </a:ext>
            </a:extLst>
          </p:cNvPr>
          <p:cNvSpPr/>
          <p:nvPr/>
        </p:nvSpPr>
        <p:spPr>
          <a:xfrm>
            <a:off x="717866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二、知识学习</a:t>
            </a:r>
          </a:p>
        </p:txBody>
      </p:sp>
    </p:spTree>
    <p:extLst>
      <p:ext uri="{BB962C8B-B14F-4D97-AF65-F5344CB8AC3E}">
        <p14:creationId xmlns:p14="http://schemas.microsoft.com/office/powerpoint/2010/main" val="191761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5A53799-B80E-423F-8C25-8A5E08BF4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471407"/>
            <a:ext cx="8839200" cy="415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19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3</a:t>
            </a:r>
            <a:r>
              <a:rPr lang="zh-CN" altLang="en-US" sz="28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、台风、寒潮及其危害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(2)</a:t>
            </a:r>
            <a:r>
              <a:rPr lang="zh-CN" altLang="en-US" sz="24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寒潮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①概念：当一次冷空气入侵，使气温在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24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小时内下降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10℃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以上，最低气温降至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5℃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以下，称为寒潮。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②天气特点：剧烈的降温和大风，同时伴有暴风雪和霜冻。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③发生时间：发生在冬半年，以秋季和春季的寒潮危害最大。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④危害：强烈降温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——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农作物遭受冻害，秋春危害最大；大风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——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吹翻船只，摧毁建筑物，破坏牧场；大雪、冻雨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——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造成通信、输电线路中断，交通受阻等。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⑤寒潮的防御：通过监测，提前发布准确的寒潮消息或警报，作好防寒等准备。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3FAF64-E5F3-42ED-AE35-AA2B5970D897}"/>
              </a:ext>
            </a:extLst>
          </p:cNvPr>
          <p:cNvSpPr/>
          <p:nvPr/>
        </p:nvSpPr>
        <p:spPr>
          <a:xfrm>
            <a:off x="717866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二、知识学习</a:t>
            </a:r>
          </a:p>
        </p:txBody>
      </p:sp>
    </p:spTree>
    <p:extLst>
      <p:ext uri="{BB962C8B-B14F-4D97-AF65-F5344CB8AC3E}">
        <p14:creationId xmlns:p14="http://schemas.microsoft.com/office/powerpoint/2010/main" val="245124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4479FEF-1101-4E6B-9322-76B067A4B4FE}"/>
              </a:ext>
            </a:extLst>
          </p:cNvPr>
          <p:cNvGrpSpPr/>
          <p:nvPr/>
        </p:nvGrpSpPr>
        <p:grpSpPr>
          <a:xfrm>
            <a:off x="2921232" y="1213009"/>
            <a:ext cx="6349536" cy="2215991"/>
            <a:chOff x="4318464" y="1967362"/>
            <a:chExt cx="6349536" cy="221599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4B05BCA-06CE-4862-8A7D-841ECF2849C9}"/>
                </a:ext>
              </a:extLst>
            </p:cNvPr>
            <p:cNvSpPr/>
            <p:nvPr/>
          </p:nvSpPr>
          <p:spPr>
            <a:xfrm>
              <a:off x="4341434" y="3554607"/>
              <a:ext cx="6326566" cy="54512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3E9AB32-ED25-45D4-B3B0-CEC6BBD1CA07}"/>
                </a:ext>
              </a:extLst>
            </p:cNvPr>
            <p:cNvSpPr txBox="1"/>
            <p:nvPr/>
          </p:nvSpPr>
          <p:spPr>
            <a:xfrm>
              <a:off x="4318464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重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878C599-D01E-4C50-86C7-D88080E46347}"/>
                </a:ext>
              </a:extLst>
            </p:cNvPr>
            <p:cNvSpPr txBox="1"/>
            <p:nvPr/>
          </p:nvSpPr>
          <p:spPr>
            <a:xfrm>
              <a:off x="5786320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点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848D430-76A1-41AC-9D44-7235649C2461}"/>
                </a:ext>
              </a:extLst>
            </p:cNvPr>
            <p:cNvSpPr txBox="1"/>
            <p:nvPr/>
          </p:nvSpPr>
          <p:spPr>
            <a:xfrm>
              <a:off x="7226762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难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7990AF3-7379-4CD7-9073-8F2040C61931}"/>
                </a:ext>
              </a:extLst>
            </p:cNvPr>
            <p:cNvSpPr txBox="1"/>
            <p:nvPr/>
          </p:nvSpPr>
          <p:spPr>
            <a:xfrm>
              <a:off x="8701133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点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1C36D6-9E70-4591-9D37-1DC9634FC877}"/>
              </a:ext>
            </a:extLst>
          </p:cNvPr>
          <p:cNvGrpSpPr/>
          <p:nvPr/>
        </p:nvGrpSpPr>
        <p:grpSpPr>
          <a:xfrm>
            <a:off x="5211262" y="3545590"/>
            <a:ext cx="1769476" cy="464045"/>
            <a:chOff x="6636112" y="4733696"/>
            <a:chExt cx="1769476" cy="464045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63F071A-2BCF-4960-9A6F-ED18C9FABBA8}"/>
                </a:ext>
              </a:extLst>
            </p:cNvPr>
            <p:cNvSpPr/>
            <p:nvPr/>
          </p:nvSpPr>
          <p:spPr>
            <a:xfrm>
              <a:off x="6636112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第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D2BBAC3-4C2A-4BC8-AD29-0330F8A48304}"/>
                </a:ext>
              </a:extLst>
            </p:cNvPr>
            <p:cNvSpPr/>
            <p:nvPr/>
          </p:nvSpPr>
          <p:spPr>
            <a:xfrm>
              <a:off x="7071256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三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EC45CD2-D44E-43A0-8DF7-671F89BADDCE}"/>
                </a:ext>
              </a:extLst>
            </p:cNvPr>
            <p:cNvSpPr/>
            <p:nvPr/>
          </p:nvSpPr>
          <p:spPr>
            <a:xfrm>
              <a:off x="7506399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部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3800D11-09A6-44D2-9F42-F17CC2B39115}"/>
                </a:ext>
              </a:extLst>
            </p:cNvPr>
            <p:cNvSpPr/>
            <p:nvPr/>
          </p:nvSpPr>
          <p:spPr>
            <a:xfrm>
              <a:off x="7941543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6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21">
            <a:extLst>
              <a:ext uri="{FF2B5EF4-FFF2-40B4-BE49-F238E27FC236}">
                <a16:creationId xmlns:a16="http://schemas.microsoft.com/office/drawing/2014/main" id="{103946AF-FE1B-4720-803B-54A3198F2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7300"/>
              </p:ext>
            </p:extLst>
          </p:nvPr>
        </p:nvGraphicFramePr>
        <p:xfrm>
          <a:off x="4687380" y="1674530"/>
          <a:ext cx="6349618" cy="415373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14257">
                  <a:extLst>
                    <a:ext uri="{9D8B030D-6E8A-4147-A177-3AD203B41FA5}">
                      <a16:colId xmlns:a16="http://schemas.microsoft.com/office/drawing/2014/main" val="1518708957"/>
                    </a:ext>
                  </a:extLst>
                </a:gridCol>
                <a:gridCol w="699711">
                  <a:extLst>
                    <a:ext uri="{9D8B030D-6E8A-4147-A177-3AD203B41FA5}">
                      <a16:colId xmlns:a16="http://schemas.microsoft.com/office/drawing/2014/main" val="3517152281"/>
                    </a:ext>
                  </a:extLst>
                </a:gridCol>
                <a:gridCol w="2116539">
                  <a:extLst>
                    <a:ext uri="{9D8B030D-6E8A-4147-A177-3AD203B41FA5}">
                      <a16:colId xmlns:a16="http://schemas.microsoft.com/office/drawing/2014/main" val="1282329960"/>
                    </a:ext>
                  </a:extLst>
                </a:gridCol>
                <a:gridCol w="3119111">
                  <a:extLst>
                    <a:ext uri="{9D8B030D-6E8A-4147-A177-3AD203B41FA5}">
                      <a16:colId xmlns:a16="http://schemas.microsoft.com/office/drawing/2014/main" val="583246212"/>
                    </a:ext>
                  </a:extLst>
                </a:gridCol>
              </a:tblGrid>
              <a:tr h="267806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比较项目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冷锋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82548"/>
                  </a:ext>
                </a:extLst>
              </a:tr>
              <a:tr h="267806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概念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冷气团主动向暖气团方向移动，暖气团被迫抬升 </a:t>
                      </a:r>
                      <a:endParaRPr lang="zh-CN" altLang="en-US" sz="1400" b="1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968737"/>
                  </a:ext>
                </a:extLst>
              </a:tr>
              <a:tr h="523595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锋面剖面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示意图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（示意图）暖气团被动上升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044639"/>
                  </a:ext>
                </a:extLst>
              </a:tr>
              <a:tr h="412009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锋面符号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（示意图）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422702"/>
                  </a:ext>
                </a:extLst>
              </a:tr>
              <a:tr h="304715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气团位置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冷气团在锋下，暖气团在锋上</a:t>
                      </a:r>
                      <a:r>
                        <a:rPr lang="en-US" altLang="zh-CN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(</a:t>
                      </a: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冷气团密度大，暖气团密度小</a:t>
                      </a:r>
                      <a:r>
                        <a:rPr lang="en-US" altLang="zh-CN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) </a:t>
                      </a:r>
                      <a:endParaRPr lang="en-US" altLang="zh-CN" sz="1400" b="1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56528"/>
                  </a:ext>
                </a:extLst>
              </a:tr>
              <a:tr h="285402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锋面坡度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较大 </a:t>
                      </a:r>
                      <a:endParaRPr lang="zh-CN" altLang="en-US" sz="1400" b="1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096857"/>
                  </a:ext>
                </a:extLst>
              </a:tr>
              <a:tr h="47381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降水区的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位置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（示意图）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981285"/>
                  </a:ext>
                </a:extLst>
              </a:tr>
              <a:tr h="267806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天气特征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过境前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受单一暖气团控制，温暖晴朗 </a:t>
                      </a:r>
                      <a:endParaRPr lang="zh-CN" altLang="en-US" sz="1400" b="1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636729"/>
                  </a:ext>
                </a:extLst>
              </a:tr>
              <a:tr h="2678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过境时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云层增厚，出现大风和雨、雪天气 </a:t>
                      </a:r>
                      <a:endParaRPr lang="zh-CN" altLang="en-US" sz="1400" b="1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932893"/>
                  </a:ext>
                </a:extLst>
              </a:tr>
              <a:tr h="2678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慢行冷锋：</a:t>
                      </a: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连续性降水 </a:t>
                      </a:r>
                      <a:endParaRPr lang="zh-CN" altLang="en-US" sz="1400" b="1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快行冷锋：</a:t>
                      </a: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狂风暴雨或沙尘暴天气 </a:t>
                      </a:r>
                      <a:endParaRPr lang="zh-CN" altLang="en-US" sz="1400" b="1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64579"/>
                  </a:ext>
                </a:extLst>
              </a:tr>
              <a:tr h="2678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过境后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气温下降，气压上升，天气转好 </a:t>
                      </a:r>
                      <a:endParaRPr lang="zh-CN" altLang="en-US" sz="1400" b="1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39516"/>
                  </a:ext>
                </a:extLst>
              </a:tr>
              <a:tr h="47381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我国典型的锋面天气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快行冷锋：①北方夏季暴雨；②北方冬春季节大风或沙尘暴天气；③冬季暴发寒潮。 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1801" marR="61801" marT="30901" marB="30901" anchor="ctr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34892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E9C7C78E-CF1E-45B5-AD7E-C79C2B9EBAA9}"/>
              </a:ext>
            </a:extLst>
          </p:cNvPr>
          <p:cNvSpPr/>
          <p:nvPr/>
        </p:nvSpPr>
        <p:spPr>
          <a:xfrm>
            <a:off x="717867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三、重点难点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C531A43-C7D1-4ED1-8108-7E9972478C94}"/>
              </a:ext>
            </a:extLst>
          </p:cNvPr>
          <p:cNvGrpSpPr/>
          <p:nvPr/>
        </p:nvGrpSpPr>
        <p:grpSpPr>
          <a:xfrm>
            <a:off x="1140488" y="1868743"/>
            <a:ext cx="3414057" cy="1749603"/>
            <a:chOff x="1060101" y="2034058"/>
            <a:chExt cx="3414057" cy="174960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6D357B0D-8254-4D0E-95D9-4D115E606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380" y="2583332"/>
              <a:ext cx="2986778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仔细观察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课件“冷锋动态移动过程及天气”及读</a:t>
              </a:r>
              <a:r>
                <a:rPr lang="en-US" altLang="zh-CN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P41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图</a:t>
              </a:r>
              <a:r>
                <a:rPr lang="en-US" altLang="zh-CN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2.19“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冷锋及其天气”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。完成下表： </a:t>
              </a:r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3DCBE094-AC6C-4645-9A13-442D9D09F4D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60101" y="2034058"/>
              <a:ext cx="2255855" cy="411162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457200" indent="-4572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solidFill>
                    <a:srgbClr val="FFC000"/>
                  </a:solidFill>
                </a:rPr>
                <a:t>观察思考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87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1B17F0D-DFD9-4B40-9D95-D70BCA607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217187"/>
              </p:ext>
            </p:extLst>
          </p:nvPr>
        </p:nvGraphicFramePr>
        <p:xfrm>
          <a:off x="4156999" y="1601089"/>
          <a:ext cx="6288859" cy="446493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10294">
                  <a:extLst>
                    <a:ext uri="{9D8B030D-6E8A-4147-A177-3AD203B41FA5}">
                      <a16:colId xmlns:a16="http://schemas.microsoft.com/office/drawing/2014/main" val="1241805865"/>
                    </a:ext>
                  </a:extLst>
                </a:gridCol>
                <a:gridCol w="693015">
                  <a:extLst>
                    <a:ext uri="{9D8B030D-6E8A-4147-A177-3AD203B41FA5}">
                      <a16:colId xmlns:a16="http://schemas.microsoft.com/office/drawing/2014/main" val="586164984"/>
                    </a:ext>
                  </a:extLst>
                </a:gridCol>
                <a:gridCol w="5185550">
                  <a:extLst>
                    <a:ext uri="{9D8B030D-6E8A-4147-A177-3AD203B41FA5}">
                      <a16:colId xmlns:a16="http://schemas.microsoft.com/office/drawing/2014/main" val="1481364829"/>
                    </a:ext>
                  </a:extLst>
                </a:gridCol>
              </a:tblGrid>
              <a:tr h="30484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比较项目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7730" marR="87730" marT="43865" marB="43865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暖锋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extLst>
                  <a:ext uri="{0D108BD9-81ED-4DB2-BD59-A6C34878D82A}">
                    <a16:rowId xmlns:a16="http://schemas.microsoft.com/office/drawing/2014/main" val="822272656"/>
                  </a:ext>
                </a:extLst>
              </a:tr>
              <a:tr h="30484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概念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7730" marR="87730" marT="43865" marB="43865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暖气团主动向冷气团移动，暖气团徐徐爬升 </a:t>
                      </a:r>
                      <a:endParaRPr lang="zh-CN" altLang="en-US" sz="1400" b="0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extLst>
                  <a:ext uri="{0D108BD9-81ED-4DB2-BD59-A6C34878D82A}">
                    <a16:rowId xmlns:a16="http://schemas.microsoft.com/office/drawing/2014/main" val="262229963"/>
                  </a:ext>
                </a:extLst>
              </a:tr>
              <a:tr h="524173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锋面剖面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示意图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7730" marR="87730" marT="43865" marB="43865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（示意图）暖气团主动上升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extLst>
                  <a:ext uri="{0D108BD9-81ED-4DB2-BD59-A6C34878D82A}">
                    <a16:rowId xmlns:a16="http://schemas.microsoft.com/office/drawing/2014/main" val="3973563991"/>
                  </a:ext>
                </a:extLst>
              </a:tr>
              <a:tr h="368229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锋面符号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7730" marR="87730" marT="43865" marB="43865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（示意图）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extLst>
                  <a:ext uri="{0D108BD9-81ED-4DB2-BD59-A6C34878D82A}">
                    <a16:rowId xmlns:a16="http://schemas.microsoft.com/office/drawing/2014/main" val="2064312345"/>
                  </a:ext>
                </a:extLst>
              </a:tr>
              <a:tr h="30484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气团位置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7730" marR="87730" marT="43865" marB="43865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冷气团在锋下，暖气团在锋上</a:t>
                      </a:r>
                      <a:r>
                        <a:rPr lang="en-US" altLang="zh-CN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(</a:t>
                      </a: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冷气团密度大，暖气团密度小</a:t>
                      </a:r>
                      <a:r>
                        <a:rPr lang="en-US" altLang="zh-CN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) </a:t>
                      </a:r>
                      <a:endParaRPr lang="en-US" altLang="zh-CN" sz="1400" b="0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extLst>
                  <a:ext uri="{0D108BD9-81ED-4DB2-BD59-A6C34878D82A}">
                    <a16:rowId xmlns:a16="http://schemas.microsoft.com/office/drawing/2014/main" val="2525723772"/>
                  </a:ext>
                </a:extLst>
              </a:tr>
              <a:tr h="30484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锋面坡度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7730" marR="87730" marT="43865" marB="43865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较大 </a:t>
                      </a:r>
                      <a:endParaRPr lang="zh-CN" altLang="en-US" sz="1400" b="0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extLst>
                  <a:ext uri="{0D108BD9-81ED-4DB2-BD59-A6C34878D82A}">
                    <a16:rowId xmlns:a16="http://schemas.microsoft.com/office/drawing/2014/main" val="1316961193"/>
                  </a:ext>
                </a:extLst>
              </a:tr>
              <a:tr h="524173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降水区的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位置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7730" marR="87730" marT="43865" marB="43865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（示意图）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extLst>
                  <a:ext uri="{0D108BD9-81ED-4DB2-BD59-A6C34878D82A}">
                    <a16:rowId xmlns:a16="http://schemas.microsoft.com/office/drawing/2014/main" val="641419115"/>
                  </a:ext>
                </a:extLst>
              </a:tr>
              <a:tr h="434932"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天气特征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7730" marR="87730" marT="43865" marB="43865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过境前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受单一冷气团控制，低温晴朗 </a:t>
                      </a:r>
                      <a:endParaRPr lang="zh-CN" altLang="en-US" sz="1400" b="0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extLst>
                  <a:ext uri="{0D108BD9-81ED-4DB2-BD59-A6C34878D82A}">
                    <a16:rowId xmlns:a16="http://schemas.microsoft.com/office/drawing/2014/main" val="3715685979"/>
                  </a:ext>
                </a:extLst>
              </a:tr>
              <a:tr h="434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过境时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云层加厚，连续性降水 </a:t>
                      </a:r>
                      <a:endParaRPr lang="zh-CN" altLang="en-US" sz="1400" b="0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horzOverflow="overflow"/>
                </a:tc>
                <a:extLst>
                  <a:ext uri="{0D108BD9-81ED-4DB2-BD59-A6C34878D82A}">
                    <a16:rowId xmlns:a16="http://schemas.microsoft.com/office/drawing/2014/main" val="3449174524"/>
                  </a:ext>
                </a:extLst>
              </a:tr>
              <a:tr h="4349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过境后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气温升高，气压降低，雨过天晴 </a:t>
                      </a:r>
                      <a:endParaRPr lang="zh-CN" altLang="en-US" sz="1400" b="0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extLst>
                  <a:ext uri="{0D108BD9-81ED-4DB2-BD59-A6C34878D82A}">
                    <a16:rowId xmlns:a16="http://schemas.microsoft.com/office/drawing/2014/main" val="1952371883"/>
                  </a:ext>
                </a:extLst>
              </a:tr>
              <a:tr h="524173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我国典型的锋面天气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7730" marR="87730" marT="43865" marB="43865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①</a:t>
                      </a: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华南地区：春暖多晴，春寒雨起；②一场春雨一场暖。 </a:t>
                      </a:r>
                      <a:endParaRPr lang="zh-CN" altLang="en-US" sz="1400" b="0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0632" marR="60632" marT="30316" marB="30316" anchor="ctr" horzOverflow="overflow"/>
                </a:tc>
                <a:extLst>
                  <a:ext uri="{0D108BD9-81ED-4DB2-BD59-A6C34878D82A}">
                    <a16:rowId xmlns:a16="http://schemas.microsoft.com/office/drawing/2014/main" val="198985377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0F8E6F6-C33E-4626-A477-9DE2F28B8041}"/>
              </a:ext>
            </a:extLst>
          </p:cNvPr>
          <p:cNvSpPr/>
          <p:nvPr/>
        </p:nvSpPr>
        <p:spPr>
          <a:xfrm>
            <a:off x="717867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三、重点难点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CB6471-9272-43A5-89DE-363010695313}"/>
              </a:ext>
            </a:extLst>
          </p:cNvPr>
          <p:cNvGrpSpPr/>
          <p:nvPr/>
        </p:nvGrpSpPr>
        <p:grpSpPr>
          <a:xfrm>
            <a:off x="897924" y="2018560"/>
            <a:ext cx="2945656" cy="1871133"/>
            <a:chOff x="1060101" y="2034058"/>
            <a:chExt cx="2945656" cy="1871133"/>
          </a:xfrm>
        </p:grpSpPr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8B0AC9A1-D3BE-419F-86E9-02F953C88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380" y="2420169"/>
              <a:ext cx="2518377" cy="14850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仔细观察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课件“暖锋动态移动过程及天气”及读</a:t>
              </a:r>
              <a:r>
                <a:rPr lang="en-US" altLang="zh-CN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P42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图</a:t>
              </a:r>
              <a:r>
                <a:rPr lang="en-US" altLang="zh-CN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2.20“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暖锋及其天气”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。完成下表： </a:t>
              </a:r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ABA93062-FFFD-4AB2-8D7C-94E40571951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60101" y="2034058"/>
              <a:ext cx="2255855" cy="411162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457200" indent="-4572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solidFill>
                    <a:srgbClr val="FFC000"/>
                  </a:solidFill>
                </a:rPr>
                <a:t>观察思考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58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6">
            <a:extLst>
              <a:ext uri="{FF2B5EF4-FFF2-40B4-BE49-F238E27FC236}">
                <a16:creationId xmlns:a16="http://schemas.microsoft.com/office/drawing/2014/main" id="{CC66291C-37C0-4F1E-8E89-740F898E1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691417"/>
              </p:ext>
            </p:extLst>
          </p:nvPr>
        </p:nvGraphicFramePr>
        <p:xfrm>
          <a:off x="4554545" y="1625601"/>
          <a:ext cx="6333587" cy="419652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13212">
                  <a:extLst>
                    <a:ext uri="{9D8B030D-6E8A-4147-A177-3AD203B41FA5}">
                      <a16:colId xmlns:a16="http://schemas.microsoft.com/office/drawing/2014/main" val="3582164140"/>
                    </a:ext>
                  </a:extLst>
                </a:gridCol>
                <a:gridCol w="697944">
                  <a:extLst>
                    <a:ext uri="{9D8B030D-6E8A-4147-A177-3AD203B41FA5}">
                      <a16:colId xmlns:a16="http://schemas.microsoft.com/office/drawing/2014/main" val="790206304"/>
                    </a:ext>
                  </a:extLst>
                </a:gridCol>
                <a:gridCol w="5222431">
                  <a:extLst>
                    <a:ext uri="{9D8B030D-6E8A-4147-A177-3AD203B41FA5}">
                      <a16:colId xmlns:a16="http://schemas.microsoft.com/office/drawing/2014/main" val="2546088559"/>
                    </a:ext>
                  </a:extLst>
                </a:gridCol>
              </a:tblGrid>
              <a:tr h="282477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比较项目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4718" marR="84718" marT="42359" marB="42359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准静止锋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extLst>
                  <a:ext uri="{0D108BD9-81ED-4DB2-BD59-A6C34878D82A}">
                    <a16:rowId xmlns:a16="http://schemas.microsoft.com/office/drawing/2014/main" val="504631483"/>
                  </a:ext>
                </a:extLst>
              </a:tr>
              <a:tr h="282477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概念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4718" marR="84718" marT="42359" marB="42359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冷暖气团势力相当，锋面来回摆动 </a:t>
                      </a:r>
                      <a:endParaRPr lang="zh-CN" altLang="en-US" sz="1400" b="0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extLst>
                  <a:ext uri="{0D108BD9-81ED-4DB2-BD59-A6C34878D82A}">
                    <a16:rowId xmlns:a16="http://schemas.microsoft.com/office/drawing/2014/main" val="2287125217"/>
                  </a:ext>
                </a:extLst>
              </a:tr>
              <a:tr h="551827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锋面剖面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示意图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4718" marR="84718" marT="42359" marB="42359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（示意图）移动幅度很小的锋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extLst>
                  <a:ext uri="{0D108BD9-81ED-4DB2-BD59-A6C34878D82A}">
                    <a16:rowId xmlns:a16="http://schemas.microsoft.com/office/drawing/2014/main" val="3076877793"/>
                  </a:ext>
                </a:extLst>
              </a:tr>
              <a:tr h="434225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锋面符号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4718" marR="84718" marT="42359" marB="42359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（示意图）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extLst>
                  <a:ext uri="{0D108BD9-81ED-4DB2-BD59-A6C34878D82A}">
                    <a16:rowId xmlns:a16="http://schemas.microsoft.com/office/drawing/2014/main" val="2365225060"/>
                  </a:ext>
                </a:extLst>
              </a:tr>
              <a:tr h="321146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气团位置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4718" marR="84718" marT="42359" marB="42359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冷气团在锋下，暖气团在锋上</a:t>
                      </a:r>
                      <a:r>
                        <a:rPr lang="en-US" altLang="zh-CN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(</a:t>
                      </a: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冷气团密度大，暖气团密度小</a:t>
                      </a:r>
                      <a:r>
                        <a:rPr lang="en-US" altLang="zh-CN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) </a:t>
                      </a:r>
                      <a:endParaRPr lang="en-US" altLang="zh-CN" sz="1400" b="0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extLst>
                  <a:ext uri="{0D108BD9-81ED-4DB2-BD59-A6C34878D82A}">
                    <a16:rowId xmlns:a16="http://schemas.microsoft.com/office/drawing/2014/main" val="3470959440"/>
                  </a:ext>
                </a:extLst>
              </a:tr>
              <a:tr h="300792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锋面坡度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4718" marR="84718" marT="42359" marB="42359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很小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extLst>
                  <a:ext uri="{0D108BD9-81ED-4DB2-BD59-A6C34878D82A}">
                    <a16:rowId xmlns:a16="http://schemas.microsoft.com/office/drawing/2014/main" val="1272846133"/>
                  </a:ext>
                </a:extLst>
              </a:tr>
              <a:tr h="49935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降水区的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位置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4718" marR="84718" marT="42359" marB="42359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（示意图）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extLst>
                  <a:ext uri="{0D108BD9-81ED-4DB2-BD59-A6C34878D82A}">
                    <a16:rowId xmlns:a16="http://schemas.microsoft.com/office/drawing/2014/main" val="52933578"/>
                  </a:ext>
                </a:extLst>
              </a:tr>
              <a:tr h="282246"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天气特征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4718" marR="84718" marT="42359" marB="42359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过境前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extLst>
                  <a:ext uri="{0D108BD9-81ED-4DB2-BD59-A6C34878D82A}">
                    <a16:rowId xmlns:a16="http://schemas.microsoft.com/office/drawing/2014/main" val="254766008"/>
                  </a:ext>
                </a:extLst>
              </a:tr>
              <a:tr h="3053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过境时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降水强度小，阴雨连绵的天气 </a:t>
                      </a:r>
                      <a:endParaRPr lang="zh-CN" altLang="en-US" sz="1400" b="0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4718" marR="84718" marT="42359" marB="42359" horzOverflow="overflow"/>
                </a:tc>
                <a:extLst>
                  <a:ext uri="{0D108BD9-81ED-4DB2-BD59-A6C34878D82A}">
                    <a16:rowId xmlns:a16="http://schemas.microsoft.com/office/drawing/2014/main" val="3837575215"/>
                  </a:ext>
                </a:extLst>
              </a:tr>
              <a:tr h="3460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过境后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282925"/>
                  </a:ext>
                </a:extLst>
              </a:tr>
              <a:tr h="54278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139BDF"/>
                          </a:solidFill>
                          <a:effectLst/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我国典型的锋面天气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139BDF"/>
                        </a:solidFill>
                        <a:effectLst/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84718" marR="84718" marT="42359" marB="42359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①</a:t>
                      </a:r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夏初，长江中下游地区“梅雨”天气；</a:t>
                      </a:r>
                    </a:p>
                    <a:p>
                      <a:r>
                        <a:rPr lang="zh-CN" altLang="en-US" sz="1400" dirty="0">
                          <a:solidFill>
                            <a:srgbClr val="139BDF"/>
                          </a:solidFill>
                          <a:latin typeface="字魂70号-灵悦黑体" panose="00000500000000000000" pitchFamily="2" charset="-122"/>
                          <a:ea typeface="字魂70号-灵悦黑体" panose="00000500000000000000" pitchFamily="2" charset="-122"/>
                        </a:rPr>
                        <a:t>②冬半年，贵阳多阴雨冷湿天气。 </a:t>
                      </a:r>
                      <a:endParaRPr lang="zh-CN" altLang="en-US" sz="1400" b="0" dirty="0">
                        <a:solidFill>
                          <a:srgbClr val="139BDF"/>
                        </a:solidFill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endParaRPr>
                    </a:p>
                  </a:txBody>
                  <a:tcPr marL="68731" marR="68731" marT="34365" marB="34365" anchor="ctr" horzOverflow="overflow"/>
                </a:tc>
                <a:extLst>
                  <a:ext uri="{0D108BD9-81ED-4DB2-BD59-A6C34878D82A}">
                    <a16:rowId xmlns:a16="http://schemas.microsoft.com/office/drawing/2014/main" val="4117840771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EEDC5D72-500A-4156-84A1-249B0BC67155}"/>
              </a:ext>
            </a:extLst>
          </p:cNvPr>
          <p:cNvSpPr/>
          <p:nvPr/>
        </p:nvSpPr>
        <p:spPr>
          <a:xfrm>
            <a:off x="717867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三、重点难点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B5DFFAF-87C4-42AC-8FD6-E08D72A0B058}"/>
              </a:ext>
            </a:extLst>
          </p:cNvPr>
          <p:cNvGrpSpPr/>
          <p:nvPr/>
        </p:nvGrpSpPr>
        <p:grpSpPr>
          <a:xfrm>
            <a:off x="1140488" y="2034058"/>
            <a:ext cx="3414057" cy="1497744"/>
            <a:chOff x="1060101" y="2034058"/>
            <a:chExt cx="3414057" cy="1497744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FF11337-1C69-49BD-8BB5-73D88F790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380" y="2516139"/>
              <a:ext cx="2986778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仔细观察“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华南准静止锋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和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昆明准静止锋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与天气</a:t>
              </a:r>
              <a:r>
                <a:rPr lang="zh-CN" altLang="en-US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 ”</a:t>
              </a:r>
              <a:r>
                <a:rPr lang="zh-CN" altLang="en-US" sz="20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。完成下表： </a:t>
              </a: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649C3A6D-6DCE-4DE7-AF81-946E6846571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60101" y="2034058"/>
              <a:ext cx="2255855" cy="411162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457200" indent="-4572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solidFill>
                    <a:srgbClr val="FFC000"/>
                  </a:solidFill>
                </a:rPr>
                <a:t>观察思考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24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E6036B1-DAEC-4541-8D6D-F4D98AF650EC}"/>
              </a:ext>
            </a:extLst>
          </p:cNvPr>
          <p:cNvGrpSpPr/>
          <p:nvPr/>
        </p:nvGrpSpPr>
        <p:grpSpPr>
          <a:xfrm>
            <a:off x="2921232" y="1213009"/>
            <a:ext cx="6349536" cy="2215991"/>
            <a:chOff x="4318464" y="1967362"/>
            <a:chExt cx="6349536" cy="221599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9AB3B61-736C-4619-9AF9-6C94EF6977D2}"/>
                </a:ext>
              </a:extLst>
            </p:cNvPr>
            <p:cNvSpPr/>
            <p:nvPr/>
          </p:nvSpPr>
          <p:spPr>
            <a:xfrm>
              <a:off x="4341434" y="3554607"/>
              <a:ext cx="6326566" cy="54512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7F7E2B3-73F6-41B0-AB6E-AFCCC724D0E8}"/>
                </a:ext>
              </a:extLst>
            </p:cNvPr>
            <p:cNvSpPr txBox="1"/>
            <p:nvPr/>
          </p:nvSpPr>
          <p:spPr>
            <a:xfrm>
              <a:off x="4318464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拓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0B319E3-4739-41B4-9789-0E1EF2B2823B}"/>
                </a:ext>
              </a:extLst>
            </p:cNvPr>
            <p:cNvSpPr txBox="1"/>
            <p:nvPr/>
          </p:nvSpPr>
          <p:spPr>
            <a:xfrm>
              <a:off x="5786320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展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F54099C-F735-4DE0-A4C2-C561564A366D}"/>
                </a:ext>
              </a:extLst>
            </p:cNvPr>
            <p:cNvSpPr txBox="1"/>
            <p:nvPr/>
          </p:nvSpPr>
          <p:spPr>
            <a:xfrm>
              <a:off x="7226762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学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9D16273-2B70-4F92-8E62-4AF38A68B51E}"/>
                </a:ext>
              </a:extLst>
            </p:cNvPr>
            <p:cNvSpPr txBox="1"/>
            <p:nvPr/>
          </p:nvSpPr>
          <p:spPr>
            <a:xfrm>
              <a:off x="8701133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习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8FF426C-9F8B-4D2D-84AC-9E7B83F2FDC1}"/>
              </a:ext>
            </a:extLst>
          </p:cNvPr>
          <p:cNvGrpSpPr/>
          <p:nvPr/>
        </p:nvGrpSpPr>
        <p:grpSpPr>
          <a:xfrm>
            <a:off x="5211262" y="3545590"/>
            <a:ext cx="1769476" cy="464045"/>
            <a:chOff x="6636112" y="4733696"/>
            <a:chExt cx="1769476" cy="464045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F6706DF-C62F-4B85-8CFD-E625992B8E88}"/>
                </a:ext>
              </a:extLst>
            </p:cNvPr>
            <p:cNvSpPr/>
            <p:nvPr/>
          </p:nvSpPr>
          <p:spPr>
            <a:xfrm>
              <a:off x="6636112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第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9AFD9E9-6935-45F9-9B50-E8FD78C84255}"/>
                </a:ext>
              </a:extLst>
            </p:cNvPr>
            <p:cNvSpPr/>
            <p:nvPr/>
          </p:nvSpPr>
          <p:spPr>
            <a:xfrm>
              <a:off x="7071256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四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A6541AB-A149-41BB-BEF9-4162B77FBD35}"/>
                </a:ext>
              </a:extLst>
            </p:cNvPr>
            <p:cNvSpPr/>
            <p:nvPr/>
          </p:nvSpPr>
          <p:spPr>
            <a:xfrm>
              <a:off x="7506399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部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6BB565B-DC09-4EFE-8DE9-353B8892B162}"/>
                </a:ext>
              </a:extLst>
            </p:cNvPr>
            <p:cNvSpPr/>
            <p:nvPr/>
          </p:nvSpPr>
          <p:spPr>
            <a:xfrm>
              <a:off x="7941543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534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BB4522B-5B94-4151-93BA-1D6C918CD249}"/>
              </a:ext>
            </a:extLst>
          </p:cNvPr>
          <p:cNvGrpSpPr/>
          <p:nvPr/>
        </p:nvGrpSpPr>
        <p:grpSpPr>
          <a:xfrm>
            <a:off x="3052371" y="1966962"/>
            <a:ext cx="2470318" cy="1462038"/>
            <a:chOff x="4318463" y="1967362"/>
            <a:chExt cx="3602934" cy="213236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3C4BD74-5B96-4036-8B23-59825E487ED1}"/>
                </a:ext>
              </a:extLst>
            </p:cNvPr>
            <p:cNvSpPr/>
            <p:nvPr/>
          </p:nvSpPr>
          <p:spPr>
            <a:xfrm>
              <a:off x="4388326" y="3554607"/>
              <a:ext cx="3533071" cy="54512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720D586-9081-4F5B-B5BD-31C2C84CBA77}"/>
                </a:ext>
              </a:extLst>
            </p:cNvPr>
            <p:cNvGrpSpPr/>
            <p:nvPr/>
          </p:nvGrpSpPr>
          <p:grpSpPr>
            <a:xfrm>
              <a:off x="4318463" y="1967362"/>
              <a:ext cx="3017434" cy="1569660"/>
              <a:chOff x="3661971" y="1418627"/>
              <a:chExt cx="3651132" cy="1899308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0EF74B9-48E2-4606-BE23-F7DEFC63D1A6}"/>
                  </a:ext>
                </a:extLst>
              </p:cNvPr>
              <p:cNvSpPr txBox="1"/>
              <p:nvPr/>
            </p:nvSpPr>
            <p:spPr>
              <a:xfrm>
                <a:off x="3661971" y="1418627"/>
                <a:ext cx="1713102" cy="1899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600" dirty="0">
                    <a:ln w="50800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目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B218186-3B8B-4CAD-A3BF-254963168C2D}"/>
                  </a:ext>
                </a:extLst>
              </p:cNvPr>
              <p:cNvSpPr txBox="1"/>
              <p:nvPr/>
            </p:nvSpPr>
            <p:spPr>
              <a:xfrm>
                <a:off x="5600001" y="1418627"/>
                <a:ext cx="1713102" cy="1899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600" dirty="0">
                    <a:ln w="508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录</a:t>
                </a: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752EF7E-C558-4762-ABF3-4BB240C4A3E3}"/>
              </a:ext>
            </a:extLst>
          </p:cNvPr>
          <p:cNvGrpSpPr/>
          <p:nvPr/>
        </p:nvGrpSpPr>
        <p:grpSpPr>
          <a:xfrm>
            <a:off x="5931877" y="1739619"/>
            <a:ext cx="3681053" cy="454686"/>
            <a:chOff x="6635262" y="1512276"/>
            <a:chExt cx="3681045" cy="45468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EC7F9B77-3B35-4ED9-92EB-B621DFC6D858}"/>
                </a:ext>
              </a:extLst>
            </p:cNvPr>
            <p:cNvSpPr/>
            <p:nvPr/>
          </p:nvSpPr>
          <p:spPr>
            <a:xfrm>
              <a:off x="7197969" y="1512276"/>
              <a:ext cx="3118338" cy="454685"/>
            </a:xfrm>
            <a:prstGeom prst="roundRect">
              <a:avLst>
                <a:gd name="adj" fmla="val 50000"/>
              </a:avLst>
            </a:prstGeom>
            <a:grp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新知导学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ABE56FD-77C1-4063-A40C-E921FE8A1CCA}"/>
                </a:ext>
              </a:extLst>
            </p:cNvPr>
            <p:cNvSpPr/>
            <p:nvPr/>
          </p:nvSpPr>
          <p:spPr>
            <a:xfrm>
              <a:off x="6635262" y="1512276"/>
              <a:ext cx="445477" cy="445477"/>
            </a:xfrm>
            <a:prstGeom prst="ellipse">
              <a:avLst/>
            </a:prstGeom>
            <a:grp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一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95CA7F-6286-4548-AA76-75C9BBAED3C5}"/>
              </a:ext>
            </a:extLst>
          </p:cNvPr>
          <p:cNvGrpSpPr/>
          <p:nvPr/>
        </p:nvGrpSpPr>
        <p:grpSpPr>
          <a:xfrm>
            <a:off x="5931877" y="2514907"/>
            <a:ext cx="3681053" cy="454686"/>
            <a:chOff x="6635262" y="1512276"/>
            <a:chExt cx="3681045" cy="45468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939B7B2-4DD3-4E2F-A2D5-86B23539B5D4}"/>
                </a:ext>
              </a:extLst>
            </p:cNvPr>
            <p:cNvSpPr/>
            <p:nvPr/>
          </p:nvSpPr>
          <p:spPr>
            <a:xfrm>
              <a:off x="7197969" y="1512276"/>
              <a:ext cx="3118338" cy="454685"/>
            </a:xfrm>
            <a:prstGeom prst="roundRect">
              <a:avLst>
                <a:gd name="adj" fmla="val 50000"/>
              </a:avLst>
            </a:prstGeom>
            <a:grp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知识学习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F8EFA2D-C004-49AA-B8C1-C70D0737EDFE}"/>
                </a:ext>
              </a:extLst>
            </p:cNvPr>
            <p:cNvSpPr/>
            <p:nvPr/>
          </p:nvSpPr>
          <p:spPr>
            <a:xfrm>
              <a:off x="6635262" y="1512276"/>
              <a:ext cx="445477" cy="445477"/>
            </a:xfrm>
            <a:prstGeom prst="ellipse">
              <a:avLst/>
            </a:prstGeom>
            <a:grp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二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1672155-EFE6-4951-BF9E-CF75B3200C9F}"/>
              </a:ext>
            </a:extLst>
          </p:cNvPr>
          <p:cNvGrpSpPr/>
          <p:nvPr/>
        </p:nvGrpSpPr>
        <p:grpSpPr>
          <a:xfrm>
            <a:off x="5931877" y="3290195"/>
            <a:ext cx="3681053" cy="454686"/>
            <a:chOff x="6635262" y="1512276"/>
            <a:chExt cx="3681045" cy="45468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5E095F7-3DBF-48E7-B8FB-C75C4FDF97F1}"/>
                </a:ext>
              </a:extLst>
            </p:cNvPr>
            <p:cNvSpPr/>
            <p:nvPr/>
          </p:nvSpPr>
          <p:spPr>
            <a:xfrm>
              <a:off x="7197969" y="1512276"/>
              <a:ext cx="3118338" cy="454685"/>
            </a:xfrm>
            <a:prstGeom prst="roundRect">
              <a:avLst>
                <a:gd name="adj" fmla="val 50000"/>
              </a:avLst>
            </a:prstGeom>
            <a:grp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重点难点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A6990BB-943B-4B7D-BB08-0BED17A0C72E}"/>
                </a:ext>
              </a:extLst>
            </p:cNvPr>
            <p:cNvSpPr/>
            <p:nvPr/>
          </p:nvSpPr>
          <p:spPr>
            <a:xfrm>
              <a:off x="6635262" y="1512276"/>
              <a:ext cx="445477" cy="445477"/>
            </a:xfrm>
            <a:prstGeom prst="ellipse">
              <a:avLst/>
            </a:prstGeom>
            <a:grp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三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4C4199D-8DA6-4B32-A8AA-F115C9917B66}"/>
              </a:ext>
            </a:extLst>
          </p:cNvPr>
          <p:cNvGrpSpPr/>
          <p:nvPr/>
        </p:nvGrpSpPr>
        <p:grpSpPr>
          <a:xfrm>
            <a:off x="5931877" y="4065482"/>
            <a:ext cx="3681053" cy="454686"/>
            <a:chOff x="6635262" y="1512276"/>
            <a:chExt cx="3681045" cy="45468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F2CDDB5F-CF8D-4C31-BB79-080E3EC2BF5C}"/>
                </a:ext>
              </a:extLst>
            </p:cNvPr>
            <p:cNvSpPr/>
            <p:nvPr/>
          </p:nvSpPr>
          <p:spPr>
            <a:xfrm>
              <a:off x="7197969" y="1512276"/>
              <a:ext cx="3118338" cy="454685"/>
            </a:xfrm>
            <a:prstGeom prst="roundRect">
              <a:avLst>
                <a:gd name="adj" fmla="val 50000"/>
              </a:avLst>
            </a:prstGeom>
            <a:grp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拓展学习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08D7A27-FF86-4C24-9714-EC6595E49AE8}"/>
                </a:ext>
              </a:extLst>
            </p:cNvPr>
            <p:cNvSpPr/>
            <p:nvPr/>
          </p:nvSpPr>
          <p:spPr>
            <a:xfrm>
              <a:off x="6635262" y="1512276"/>
              <a:ext cx="445477" cy="445477"/>
            </a:xfrm>
            <a:prstGeom prst="ellipse">
              <a:avLst/>
            </a:prstGeom>
            <a:grp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75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0FD0F76-FD01-4DE4-AC01-4ADB8CC358B1}"/>
              </a:ext>
            </a:extLst>
          </p:cNvPr>
          <p:cNvGrpSpPr/>
          <p:nvPr/>
        </p:nvGrpSpPr>
        <p:grpSpPr>
          <a:xfrm>
            <a:off x="5943600" y="2375022"/>
            <a:ext cx="4588608" cy="2330453"/>
            <a:chOff x="6096000" y="2133722"/>
            <a:chExt cx="4588608" cy="2330453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C3D3E0F1-7523-45F7-AA70-037DDC2FD12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096000" y="2133722"/>
              <a:ext cx="4588608" cy="411162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457200" indent="-4572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/>
                <a:t>华南（江淮）准静止锋</a:t>
              </a:r>
            </a:p>
          </p:txBody>
        </p:sp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8581F93B-6300-46B7-81E6-53CE1C89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092" y="2744473"/>
              <a:ext cx="3962400" cy="1719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indent="276225">
                <a:lnSpc>
                  <a:spcPct val="150000"/>
                </a:lnSpc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</a:pPr>
              <a:r>
                <a:rPr lang="zh-CN" altLang="en-US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每年</a:t>
              </a:r>
              <a:r>
                <a:rPr lang="en-US" altLang="zh-CN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6</a:t>
              </a:r>
              <a:r>
                <a:rPr lang="zh-CN" altLang="en-US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月中旬至</a:t>
              </a:r>
              <a:r>
                <a:rPr lang="en-US" altLang="zh-CN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7</a:t>
              </a:r>
              <a:r>
                <a:rPr lang="zh-CN" altLang="en-US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月上旬，南方暖湿气流与北方冷空气在江淮地区对峙，这就是江淮准静止锋。在它的影响下，造成江淮地区长达一月的梅雨天气。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E1EEDCB1-0E3B-4B8D-B7CF-EF80246D5DAB}"/>
              </a:ext>
            </a:extLst>
          </p:cNvPr>
          <p:cNvSpPr/>
          <p:nvPr/>
        </p:nvSpPr>
        <p:spPr>
          <a:xfrm>
            <a:off x="717868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四、拓展学习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753EECB-7414-45B9-AE5F-42DA068DFED7}"/>
              </a:ext>
            </a:extLst>
          </p:cNvPr>
          <p:cNvGrpSpPr/>
          <p:nvPr/>
        </p:nvGrpSpPr>
        <p:grpSpPr>
          <a:xfrm>
            <a:off x="2501900" y="1782516"/>
            <a:ext cx="2921000" cy="3733716"/>
            <a:chOff x="2654300" y="2040072"/>
            <a:chExt cx="2921000" cy="3733716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97230A5A-CF74-45E7-98C9-7F9763213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4300" y="5127457"/>
              <a:ext cx="2921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dirty="0">
                  <a:solidFill>
                    <a:schemeClr val="accent4">
                      <a:lumMod val="75000"/>
                    </a:schemeClr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黄梅时节家家雨</a:t>
              </a:r>
              <a:r>
                <a:rPr lang="en-US" altLang="zh-CN" dirty="0">
                  <a:solidFill>
                    <a:schemeClr val="accent4">
                      <a:lumMod val="75000"/>
                    </a:schemeClr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,</a:t>
              </a:r>
              <a:r>
                <a:rPr lang="zh-CN" altLang="en-US" dirty="0">
                  <a:solidFill>
                    <a:schemeClr val="accent4">
                      <a:lumMod val="75000"/>
                    </a:schemeClr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青草池塘处处蛙</a:t>
              </a:r>
            </a:p>
          </p:txBody>
        </p:sp>
        <p:pic>
          <p:nvPicPr>
            <p:cNvPr id="8" name="图片 7" descr="图片包含 爬行动物, 动物&#10;&#10;描述已自动生成">
              <a:extLst>
                <a:ext uri="{FF2B5EF4-FFF2-40B4-BE49-F238E27FC236}">
                  <a16:creationId xmlns:a16="http://schemas.microsoft.com/office/drawing/2014/main" id="{02A10FCA-7B8B-411D-801B-C3549A842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9" r="6181"/>
            <a:stretch/>
          </p:blipFill>
          <p:spPr>
            <a:xfrm>
              <a:off x="2654300" y="2040072"/>
              <a:ext cx="2921000" cy="281961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2406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DE56287-9D34-4256-9147-4743BE3747F8}"/>
              </a:ext>
            </a:extLst>
          </p:cNvPr>
          <p:cNvGrpSpPr/>
          <p:nvPr/>
        </p:nvGrpSpPr>
        <p:grpSpPr>
          <a:xfrm>
            <a:off x="2781299" y="2171923"/>
            <a:ext cx="4064000" cy="2626417"/>
            <a:chOff x="2311400" y="2306515"/>
            <a:chExt cx="4064000" cy="2626417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272EE5C1-0158-4178-BEF7-13F0E5EF9BF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1400" y="2306515"/>
              <a:ext cx="3048000" cy="3810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昆明准静止锋</a:t>
              </a:r>
            </a:p>
          </p:txBody>
        </p:sp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D2C07F9A-7F91-443F-8F5B-502CA20EF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400" y="2797732"/>
              <a:ext cx="4064000" cy="2135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indent="276225">
                <a:lnSpc>
                  <a:spcPct val="150000"/>
                </a:lnSpc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</a:pPr>
              <a:r>
                <a:rPr lang="zh-CN" altLang="en-US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冬季，吹到云贵高原的东北季风受到该地西高东低的地形阻挡，与西南暖流相遇于东经</a:t>
              </a:r>
              <a:r>
                <a:rPr lang="en-US" altLang="zh-CN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104</a:t>
              </a:r>
              <a:r>
                <a:rPr lang="zh-CN" altLang="en-US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度左右地区。形成昆明准静止锋，受它影响，贵州高原冬雨连绵。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11D08D33-EEEB-4D29-ABF3-E51E79DA9493}"/>
              </a:ext>
            </a:extLst>
          </p:cNvPr>
          <p:cNvSpPr/>
          <p:nvPr/>
        </p:nvSpPr>
        <p:spPr>
          <a:xfrm>
            <a:off x="717868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四、拓展学习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49659CE-6E60-4637-A1FA-A988FCFE2444}"/>
              </a:ext>
            </a:extLst>
          </p:cNvPr>
          <p:cNvGrpSpPr/>
          <p:nvPr/>
        </p:nvGrpSpPr>
        <p:grpSpPr>
          <a:xfrm>
            <a:off x="6972301" y="1816100"/>
            <a:ext cx="2895600" cy="3574928"/>
            <a:chOff x="6705601" y="1981200"/>
            <a:chExt cx="2895600" cy="3574928"/>
          </a:xfrm>
        </p:grpSpPr>
        <p:sp>
          <p:nvSpPr>
            <p:cNvPr id="3" name="Text Box 5">
              <a:extLst>
                <a:ext uri="{FF2B5EF4-FFF2-40B4-BE49-F238E27FC236}">
                  <a16:creationId xmlns:a16="http://schemas.microsoft.com/office/drawing/2014/main" id="{BB4B28DA-C452-484F-AC4B-E7399555E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2301" y="5037015"/>
              <a:ext cx="23622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dirty="0">
                  <a:solidFill>
                    <a:schemeClr val="accent4">
                      <a:lumMod val="75000"/>
                    </a:schemeClr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天无三日晴</a:t>
              </a:r>
            </a:p>
          </p:txBody>
        </p:sp>
        <p:pic>
          <p:nvPicPr>
            <p:cNvPr id="7" name="图片 6" descr="图片包含 针叶, 树, 植物&#10;&#10;描述已自动生成">
              <a:extLst>
                <a:ext uri="{FF2B5EF4-FFF2-40B4-BE49-F238E27FC236}">
                  <a16:creationId xmlns:a16="http://schemas.microsoft.com/office/drawing/2014/main" id="{E4F5AE1B-A6A4-4F8B-A53C-0397640D2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-143" r="19380" b="1873"/>
            <a:stretch/>
          </p:blipFill>
          <p:spPr>
            <a:xfrm>
              <a:off x="6705601" y="1981200"/>
              <a:ext cx="2895600" cy="2895599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672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3FB7B4E-900E-465D-91AE-59C6BC2C5947}"/>
              </a:ext>
            </a:extLst>
          </p:cNvPr>
          <p:cNvSpPr/>
          <p:nvPr/>
        </p:nvSpPr>
        <p:spPr>
          <a:xfrm>
            <a:off x="717868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四、拓展学习</a:t>
            </a:r>
          </a:p>
        </p:txBody>
      </p:sp>
      <p:sp>
        <p:nvSpPr>
          <p:cNvPr id="10" name="Text Box 21">
            <a:extLst>
              <a:ext uri="{FF2B5EF4-FFF2-40B4-BE49-F238E27FC236}">
                <a16:creationId xmlns:a16="http://schemas.microsoft.com/office/drawing/2014/main" id="{268DDB72-E7B7-49C1-948E-5002F871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918" y="1379882"/>
            <a:ext cx="39441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冷暖锋的判断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C0D0A71-843F-4EBA-B8EE-5DE363BEAE6B}"/>
              </a:ext>
            </a:extLst>
          </p:cNvPr>
          <p:cNvGrpSpPr/>
          <p:nvPr/>
        </p:nvGrpSpPr>
        <p:grpSpPr>
          <a:xfrm>
            <a:off x="3056970" y="2219093"/>
            <a:ext cx="7247864" cy="1624522"/>
            <a:chOff x="3624146" y="2219093"/>
            <a:chExt cx="7247864" cy="1624522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9AACE1DF-31D8-49BA-8479-2816F6412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146" y="2520176"/>
              <a:ext cx="7247864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indent="276225"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a.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根据冷暖符号来判断。冷锋用线和三角组成，三角在暖气团一侧；暖锋用线和半圆组成，半圆在冷气团一侧。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b.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根据冷暖气团移动方向，锋面移动方向与冷气团移动方向一致为冷锋；相反为暖锋。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c. 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根据雨区位置。雨区主要在锋后的为冷锋；雨区在锋前的为暖锋。</a:t>
              </a:r>
              <a:endParaRPr lang="en-US" altLang="zh-CN" sz="16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B47C20F-7343-4F29-B3D8-B0FBC28A7C2D}"/>
                </a:ext>
              </a:extLst>
            </p:cNvPr>
            <p:cNvSpPr/>
            <p:nvPr/>
          </p:nvSpPr>
          <p:spPr>
            <a:xfrm>
              <a:off x="3624146" y="2219093"/>
              <a:ext cx="981308" cy="30108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平面图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C229F8F-F044-4232-973D-F6902208FD41}"/>
              </a:ext>
            </a:extLst>
          </p:cNvPr>
          <p:cNvGrpSpPr/>
          <p:nvPr/>
        </p:nvGrpSpPr>
        <p:grpSpPr>
          <a:xfrm>
            <a:off x="3056970" y="4144698"/>
            <a:ext cx="7247864" cy="1729166"/>
            <a:chOff x="3624146" y="2219093"/>
            <a:chExt cx="7247864" cy="1729166"/>
          </a:xfrm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16E9C4A4-7558-43A7-9BA3-9CAC63144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146" y="2520176"/>
              <a:ext cx="7247864" cy="1428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indent="276225"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a.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锋面坡度。冷锋面坡度比暖锋面坡度陡。</a:t>
              </a:r>
            </a:p>
            <a:p>
              <a:pPr>
                <a:lnSpc>
                  <a:spcPct val="90000"/>
                </a:lnSpc>
              </a:pPr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b.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冷气团移动方向。冷气团移动指向锋面的为冷锋；冷气团在锋面形成环流的是暖锋。</a:t>
              </a:r>
            </a:p>
            <a:p>
              <a:pPr>
                <a:lnSpc>
                  <a:spcPct val="90000"/>
                </a:lnSpc>
              </a:pPr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c.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雨线倾斜方向。冷锋附近风从冷气团吹向暖气团，雨线向冷气团一侧倾斜；暖锋附近风从暖气团吹向冷气团，雨线向暖气团一侧倾斜。</a:t>
              </a:r>
            </a:p>
            <a:p>
              <a:pPr>
                <a:lnSpc>
                  <a:spcPct val="90000"/>
                </a:lnSpc>
              </a:pPr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d. 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根据雨区位置。雨区主要在锋后的为冷锋；雨区在锋前的为暖锋。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3FCE97F-DAD3-4D96-A9F3-326E616DA9DD}"/>
                </a:ext>
              </a:extLst>
            </p:cNvPr>
            <p:cNvSpPr/>
            <p:nvPr/>
          </p:nvSpPr>
          <p:spPr>
            <a:xfrm>
              <a:off x="3624146" y="2219093"/>
              <a:ext cx="981308" cy="30108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侧视图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85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1">
            <a:extLst>
              <a:ext uri="{FF2B5EF4-FFF2-40B4-BE49-F238E27FC236}">
                <a16:creationId xmlns:a16="http://schemas.microsoft.com/office/drawing/2014/main" id="{6D01352B-C952-4BCA-80AE-2D75E9372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613" y="1661580"/>
            <a:ext cx="62007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判断下列哪幅图能正确表示锋面？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09DF079-84F6-40C6-B209-FD8F24B62A64}"/>
              </a:ext>
            </a:extLst>
          </p:cNvPr>
          <p:cNvSpPr/>
          <p:nvPr/>
        </p:nvSpPr>
        <p:spPr>
          <a:xfrm>
            <a:off x="717868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四、拓展学习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B70159B-4092-467C-9C14-2423B91CB52B}"/>
              </a:ext>
            </a:extLst>
          </p:cNvPr>
          <p:cNvGrpSpPr/>
          <p:nvPr/>
        </p:nvGrpSpPr>
        <p:grpSpPr>
          <a:xfrm>
            <a:off x="1713664" y="2661687"/>
            <a:ext cx="8764671" cy="2589504"/>
            <a:chOff x="1951453" y="2661687"/>
            <a:chExt cx="8764671" cy="2589504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EDDCC68-9858-4FE6-B31B-376BF8132EE2}"/>
                </a:ext>
              </a:extLst>
            </p:cNvPr>
            <p:cNvGrpSpPr/>
            <p:nvPr/>
          </p:nvGrpSpPr>
          <p:grpSpPr>
            <a:xfrm>
              <a:off x="1951453" y="2661687"/>
              <a:ext cx="2441526" cy="2573898"/>
              <a:chOff x="1951453" y="2661687"/>
              <a:chExt cx="2441526" cy="2573898"/>
            </a:xfrm>
          </p:grpSpPr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EFC4E792-4DE3-435C-8FEE-6DF06D1BD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1453" y="4152140"/>
                <a:ext cx="2441526" cy="166468"/>
              </a:xfrm>
              <a:prstGeom prst="rect">
                <a:avLst/>
              </a:prstGeom>
              <a:solidFill>
                <a:srgbClr val="B4D465"/>
              </a:solidFill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latin typeface="字魂70号-灵悦黑体" panose="00000500000000000000" pitchFamily="2" charset="-122"/>
                  <a:ea typeface="字魂70号-灵悦黑体" panose="00000500000000000000" pitchFamily="2" charset="-122"/>
                </a:endParaRPr>
              </a:p>
            </p:txBody>
          </p:sp>
          <p:sp>
            <p:nvSpPr>
              <p:cNvPr id="5" name="Text Box 5">
                <a:extLst>
                  <a:ext uri="{FF2B5EF4-FFF2-40B4-BE49-F238E27FC236}">
                    <a16:creationId xmlns:a16="http://schemas.microsoft.com/office/drawing/2014/main" id="{FF8B76D9-77E8-42C7-B3E2-4C7ADEE3C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2812" y="4369137"/>
                <a:ext cx="953721" cy="461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>
                    <a:solidFill>
                      <a:srgbClr val="0070C0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地  面</a:t>
                </a:r>
              </a:p>
            </p:txBody>
          </p:sp>
          <p:sp>
            <p:nvSpPr>
              <p:cNvPr id="6" name="Line 6">
                <a:extLst>
                  <a:ext uri="{FF2B5EF4-FFF2-40B4-BE49-F238E27FC236}">
                    <a16:creationId xmlns:a16="http://schemas.microsoft.com/office/drawing/2014/main" id="{D41312D9-60FC-4497-B878-EF23207BD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6839" y="2661687"/>
                <a:ext cx="0" cy="14982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latin typeface="字魂70号-灵悦黑体" panose="00000500000000000000" pitchFamily="2" charset="-122"/>
                  <a:ea typeface="字魂70号-灵悦黑体" panose="00000500000000000000" pitchFamily="2" charset="-122"/>
                </a:endParaRPr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D37E640B-6D54-4B09-9139-55F406D28E40}"/>
                  </a:ext>
                </a:extLst>
              </p:cNvPr>
              <p:cNvGrpSpPr/>
              <p:nvPr/>
            </p:nvGrpSpPr>
            <p:grpSpPr>
              <a:xfrm>
                <a:off x="2403785" y="3311148"/>
                <a:ext cx="1550229" cy="523680"/>
                <a:chOff x="2380339" y="3311148"/>
                <a:chExt cx="1550229" cy="523680"/>
              </a:xfrm>
            </p:grpSpPr>
            <p:sp>
              <p:nvSpPr>
                <p:cNvPr id="7" name="Text Box 7">
                  <a:extLst>
                    <a:ext uri="{FF2B5EF4-FFF2-40B4-BE49-F238E27FC236}">
                      <a16:creationId xmlns:a16="http://schemas.microsoft.com/office/drawing/2014/main" id="{12468570-40CD-4B62-8E17-28DC68C331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80339" y="3311148"/>
                  <a:ext cx="543332" cy="5236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zh-CN" altLang="en-US" sz="2800" dirty="0">
                      <a:solidFill>
                        <a:srgbClr val="0070C0"/>
                      </a:solidFill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冷</a:t>
                  </a:r>
                </a:p>
              </p:txBody>
            </p:sp>
            <p:sp>
              <p:nvSpPr>
                <p:cNvPr id="8" name="Text Box 8">
                  <a:extLst>
                    <a:ext uri="{FF2B5EF4-FFF2-40B4-BE49-F238E27FC236}">
                      <a16:creationId xmlns:a16="http://schemas.microsoft.com/office/drawing/2014/main" id="{AC4DEBD2-2186-4A5A-8793-DB239BA55D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87236" y="3311148"/>
                  <a:ext cx="543332" cy="5236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zh-CN" altLang="en-US" sz="2800">
                      <a:solidFill>
                        <a:srgbClr val="FF0000"/>
                      </a:solidFill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暖</a:t>
                  </a:r>
                </a:p>
              </p:txBody>
            </p:sp>
          </p:grpSp>
          <p:sp>
            <p:nvSpPr>
              <p:cNvPr id="22" name="Text Box 22">
                <a:extLst>
                  <a:ext uri="{FF2B5EF4-FFF2-40B4-BE49-F238E27FC236}">
                    <a16:creationId xmlns:a16="http://schemas.microsoft.com/office/drawing/2014/main" id="{2EBABC2D-53FF-417A-B1D9-DC2F5C0F45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3969" y="4835475"/>
                <a:ext cx="95410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dirty="0">
                    <a:solidFill>
                      <a:srgbClr val="0070C0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第一幅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C59ADD2-36DD-482D-8C14-D583491C96AD}"/>
                </a:ext>
              </a:extLst>
            </p:cNvPr>
            <p:cNvGrpSpPr/>
            <p:nvPr/>
          </p:nvGrpSpPr>
          <p:grpSpPr>
            <a:xfrm>
              <a:off x="5113025" y="3252415"/>
              <a:ext cx="2441526" cy="1998776"/>
              <a:chOff x="5116265" y="3252415"/>
              <a:chExt cx="2441526" cy="1998776"/>
            </a:xfrm>
          </p:grpSpPr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71F154EA-22FC-49DB-B957-1B070D4CA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6265" y="4140243"/>
                <a:ext cx="2441526" cy="166468"/>
              </a:xfrm>
              <a:prstGeom prst="rect">
                <a:avLst/>
              </a:prstGeom>
              <a:solidFill>
                <a:srgbClr val="B4D46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D76BC19B-ABBB-4BA1-B637-18A63836E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1754" y="3252415"/>
                <a:ext cx="1831145" cy="887828"/>
              </a:xfrm>
              <a:custGeom>
                <a:avLst/>
                <a:gdLst>
                  <a:gd name="T0" fmla="*/ 0 w 1584"/>
                  <a:gd name="T1" fmla="*/ 0 h 768"/>
                  <a:gd name="T2" fmla="*/ 720 w 1584"/>
                  <a:gd name="T3" fmla="*/ 144 h 768"/>
                  <a:gd name="T4" fmla="*/ 1584 w 1584"/>
                  <a:gd name="T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84" h="768">
                    <a:moveTo>
                      <a:pt x="0" y="0"/>
                    </a:moveTo>
                    <a:cubicBezTo>
                      <a:pt x="228" y="8"/>
                      <a:pt x="456" y="16"/>
                      <a:pt x="720" y="144"/>
                    </a:cubicBezTo>
                    <a:cubicBezTo>
                      <a:pt x="984" y="272"/>
                      <a:pt x="1440" y="664"/>
                      <a:pt x="1584" y="768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9" name="Text Box 19">
                <a:extLst>
                  <a:ext uri="{FF2B5EF4-FFF2-40B4-BE49-F238E27FC236}">
                    <a16:creationId xmlns:a16="http://schemas.microsoft.com/office/drawing/2014/main" id="{95E3724D-49DB-4ACE-A596-7DA08670B4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69963" y="3307904"/>
                <a:ext cx="543332" cy="5236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>
                    <a:solidFill>
                      <a:srgbClr val="0070C0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冷</a:t>
                </a:r>
              </a:p>
            </p:txBody>
          </p:sp>
          <p:sp>
            <p:nvSpPr>
              <p:cNvPr id="20" name="Text Box 20">
                <a:extLst>
                  <a:ext uri="{FF2B5EF4-FFF2-40B4-BE49-F238E27FC236}">
                    <a16:creationId xmlns:a16="http://schemas.microsoft.com/office/drawing/2014/main" id="{62718D90-4207-4C82-904D-DB29F7D109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04690" y="3529861"/>
                <a:ext cx="430042" cy="5236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kumimoji="1" lang="zh-CN" altLang="en-US" sz="2800">
                    <a:solidFill>
                      <a:srgbClr val="FF0000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暖</a:t>
                </a:r>
              </a:p>
            </p:txBody>
          </p:sp>
          <p:sp>
            <p:nvSpPr>
              <p:cNvPr id="32" name="Text Box 5">
                <a:extLst>
                  <a:ext uri="{FF2B5EF4-FFF2-40B4-BE49-F238E27FC236}">
                    <a16:creationId xmlns:a16="http://schemas.microsoft.com/office/drawing/2014/main" id="{BD538C49-C1F0-4D4F-AF94-3940B307BC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22668" y="4384743"/>
                <a:ext cx="953721" cy="461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>
                    <a:solidFill>
                      <a:srgbClr val="0070C0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地  面</a:t>
                </a:r>
              </a:p>
            </p:txBody>
          </p:sp>
          <p:sp>
            <p:nvSpPr>
              <p:cNvPr id="33" name="Text Box 22">
                <a:extLst>
                  <a:ext uri="{FF2B5EF4-FFF2-40B4-BE49-F238E27FC236}">
                    <a16:creationId xmlns:a16="http://schemas.microsoft.com/office/drawing/2014/main" id="{66E439A5-6870-43C5-AB9A-50891D329B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23825" y="4851081"/>
                <a:ext cx="95410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dirty="0">
                    <a:solidFill>
                      <a:srgbClr val="0070C0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第二幅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589A7BF2-0114-49CB-8D3D-273A71E1BC31}"/>
                </a:ext>
              </a:extLst>
            </p:cNvPr>
            <p:cNvGrpSpPr/>
            <p:nvPr/>
          </p:nvGrpSpPr>
          <p:grpSpPr>
            <a:xfrm>
              <a:off x="8274598" y="3244714"/>
              <a:ext cx="2441526" cy="1985481"/>
              <a:chOff x="8274598" y="3244714"/>
              <a:chExt cx="2441526" cy="1985481"/>
            </a:xfrm>
          </p:grpSpPr>
          <p:sp>
            <p:nvSpPr>
              <p:cNvPr id="10" name="Rectangle 10">
                <a:extLst>
                  <a:ext uri="{FF2B5EF4-FFF2-40B4-BE49-F238E27FC236}">
                    <a16:creationId xmlns:a16="http://schemas.microsoft.com/office/drawing/2014/main" id="{4F6965E2-80A1-423F-AD8E-B7FEC6890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4598" y="4132542"/>
                <a:ext cx="2441526" cy="166468"/>
              </a:xfrm>
              <a:prstGeom prst="rect">
                <a:avLst/>
              </a:prstGeom>
              <a:solidFill>
                <a:srgbClr val="B4D46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6D39A9DA-CA55-444E-ACA9-3E299FED2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0087" y="3244714"/>
                <a:ext cx="1831145" cy="887828"/>
              </a:xfrm>
              <a:custGeom>
                <a:avLst/>
                <a:gdLst>
                  <a:gd name="T0" fmla="*/ 0 w 1584"/>
                  <a:gd name="T1" fmla="*/ 0 h 768"/>
                  <a:gd name="T2" fmla="*/ 720 w 1584"/>
                  <a:gd name="T3" fmla="*/ 144 h 768"/>
                  <a:gd name="T4" fmla="*/ 1584 w 1584"/>
                  <a:gd name="T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84" h="768">
                    <a:moveTo>
                      <a:pt x="0" y="0"/>
                    </a:moveTo>
                    <a:cubicBezTo>
                      <a:pt x="228" y="8"/>
                      <a:pt x="456" y="16"/>
                      <a:pt x="720" y="144"/>
                    </a:cubicBezTo>
                    <a:cubicBezTo>
                      <a:pt x="984" y="272"/>
                      <a:pt x="1440" y="664"/>
                      <a:pt x="1584" y="768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3" name="Text Box 13">
                <a:extLst>
                  <a:ext uri="{FF2B5EF4-FFF2-40B4-BE49-F238E27FC236}">
                    <a16:creationId xmlns:a16="http://schemas.microsoft.com/office/drawing/2014/main" id="{9A6E098D-3B86-4761-B2A9-50F7C2F46D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21391" y="3544125"/>
                <a:ext cx="543332" cy="5236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>
                    <a:solidFill>
                      <a:srgbClr val="139BDF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冷</a:t>
                </a:r>
              </a:p>
            </p:txBody>
          </p:sp>
          <p:sp>
            <p:nvSpPr>
              <p:cNvPr id="14" name="Text Box 14">
                <a:extLst>
                  <a:ext uri="{FF2B5EF4-FFF2-40B4-BE49-F238E27FC236}">
                    <a16:creationId xmlns:a16="http://schemas.microsoft.com/office/drawing/2014/main" id="{016219D8-02CE-4211-B49E-8D2BA79B18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2169" y="3466671"/>
                <a:ext cx="543332" cy="5236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>
                    <a:solidFill>
                      <a:srgbClr val="FF0000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暖</a:t>
                </a:r>
              </a:p>
            </p:txBody>
          </p:sp>
          <p:sp>
            <p:nvSpPr>
              <p:cNvPr id="35" name="Text Box 5">
                <a:extLst>
                  <a:ext uri="{FF2B5EF4-FFF2-40B4-BE49-F238E27FC236}">
                    <a16:creationId xmlns:a16="http://schemas.microsoft.com/office/drawing/2014/main" id="{09FE263D-FE85-4455-B5AD-2592B4A510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95919" y="4363747"/>
                <a:ext cx="953721" cy="461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>
                    <a:solidFill>
                      <a:srgbClr val="0070C0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地  面</a:t>
                </a:r>
              </a:p>
            </p:txBody>
          </p:sp>
          <p:sp>
            <p:nvSpPr>
              <p:cNvPr id="36" name="Text Box 22">
                <a:extLst>
                  <a:ext uri="{FF2B5EF4-FFF2-40B4-BE49-F238E27FC236}">
                    <a16:creationId xmlns:a16="http://schemas.microsoft.com/office/drawing/2014/main" id="{AD427A72-7105-4AC5-B678-3CD25699BF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97076" y="4830085"/>
                <a:ext cx="95410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dirty="0">
                    <a:solidFill>
                      <a:srgbClr val="0070C0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第三幅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038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D608772-9FEA-4EC9-AA81-703A4AA64836}"/>
              </a:ext>
            </a:extLst>
          </p:cNvPr>
          <p:cNvGrpSpPr/>
          <p:nvPr/>
        </p:nvGrpSpPr>
        <p:grpSpPr>
          <a:xfrm>
            <a:off x="3577006" y="712438"/>
            <a:ext cx="7090994" cy="4485303"/>
            <a:chOff x="3905252" y="712438"/>
            <a:chExt cx="7090994" cy="448530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A3F702B-4992-446B-93E5-B05F8B568E73}"/>
                </a:ext>
              </a:extLst>
            </p:cNvPr>
            <p:cNvGrpSpPr/>
            <p:nvPr/>
          </p:nvGrpSpPr>
          <p:grpSpPr>
            <a:xfrm>
              <a:off x="4646710" y="712438"/>
              <a:ext cx="6349536" cy="4485303"/>
              <a:chOff x="4060556" y="595207"/>
              <a:chExt cx="6349536" cy="448530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5559DCA8-1682-4B47-AC99-A86EFB866292}"/>
                  </a:ext>
                </a:extLst>
              </p:cNvPr>
              <p:cNvGrpSpPr/>
              <p:nvPr/>
            </p:nvGrpSpPr>
            <p:grpSpPr>
              <a:xfrm rot="20938116">
                <a:off x="5398694" y="604074"/>
                <a:ext cx="3004908" cy="1795425"/>
                <a:chOff x="3127658" y="932303"/>
                <a:chExt cx="4579479" cy="2736226"/>
              </a:xfrm>
            </p:grpSpPr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95C5BB4-144B-45C8-AB2A-F23F0E1E7C46}"/>
                    </a:ext>
                  </a:extLst>
                </p:cNvPr>
                <p:cNvSpPr txBox="1"/>
                <p:nvPr/>
              </p:nvSpPr>
              <p:spPr>
                <a:xfrm>
                  <a:off x="3127658" y="932303"/>
                  <a:ext cx="2157635" cy="2392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9600" dirty="0">
                      <a:ln w="25400">
                        <a:solidFill>
                          <a:schemeClr val="bg1"/>
                        </a:solidFill>
                      </a:ln>
                      <a:solidFill>
                        <a:srgbClr val="0070C0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下</a:t>
                  </a: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E26EEAA-260B-4114-A428-1A90A56178A4}"/>
                    </a:ext>
                  </a:extLst>
                </p:cNvPr>
                <p:cNvSpPr txBox="1"/>
                <p:nvPr/>
              </p:nvSpPr>
              <p:spPr>
                <a:xfrm>
                  <a:off x="4559544" y="1463988"/>
                  <a:ext cx="2059917" cy="22045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8800" dirty="0">
                      <a:ln w="25400">
                        <a:solidFill>
                          <a:schemeClr val="bg1"/>
                        </a:solidFill>
                      </a:ln>
                      <a:solidFill>
                        <a:srgbClr val="0070C0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课</a:t>
                  </a: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6450029-A9A4-4057-BD19-7CF673FC1095}"/>
                    </a:ext>
                  </a:extLst>
                </p:cNvPr>
                <p:cNvSpPr txBox="1"/>
                <p:nvPr/>
              </p:nvSpPr>
              <p:spPr>
                <a:xfrm>
                  <a:off x="6135816" y="1611884"/>
                  <a:ext cx="1571321" cy="16885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6600" dirty="0">
                      <a:ln w="25400">
                        <a:solidFill>
                          <a:schemeClr val="bg1"/>
                        </a:solidFill>
                      </a:ln>
                      <a:solidFill>
                        <a:srgbClr val="0070C0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啦</a:t>
                  </a:r>
                </a:p>
              </p:txBody>
            </p:sp>
          </p:grp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66B69191-3AF7-444B-B068-3E0DD4487F89}"/>
                  </a:ext>
                </a:extLst>
              </p:cNvPr>
              <p:cNvGrpSpPr/>
              <p:nvPr/>
            </p:nvGrpSpPr>
            <p:grpSpPr>
              <a:xfrm>
                <a:off x="4060556" y="1850131"/>
                <a:ext cx="6349536" cy="3230379"/>
                <a:chOff x="4341910" y="1814962"/>
                <a:chExt cx="6349536" cy="3230379"/>
              </a:xfrm>
            </p:grpSpPr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AE557783-515D-40B2-8AB3-1C0FAC352CB5}"/>
                    </a:ext>
                  </a:extLst>
                </p:cNvPr>
                <p:cNvSpPr/>
                <p:nvPr/>
              </p:nvSpPr>
              <p:spPr>
                <a:xfrm>
                  <a:off x="4364880" y="3402207"/>
                  <a:ext cx="6326566" cy="54512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1450C805-DA72-4767-B388-274E1FE29333}"/>
                    </a:ext>
                  </a:extLst>
                </p:cNvPr>
                <p:cNvGrpSpPr/>
                <p:nvPr/>
              </p:nvGrpSpPr>
              <p:grpSpPr>
                <a:xfrm>
                  <a:off x="4341910" y="1814962"/>
                  <a:ext cx="6337048" cy="2215991"/>
                  <a:chOff x="3661971" y="1418627"/>
                  <a:chExt cx="7667905" cy="2681376"/>
                </a:xfrm>
              </p:grpSpPr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72A75684-8DE6-44AB-BB6C-6A2E5D62D38C}"/>
                      </a:ext>
                    </a:extLst>
                  </p:cNvPr>
                  <p:cNvSpPr txBox="1"/>
                  <p:nvPr/>
                </p:nvSpPr>
                <p:spPr>
                  <a:xfrm>
                    <a:off x="3661971" y="1418627"/>
                    <a:ext cx="2364824" cy="2681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3800" dirty="0">
                        <a:ln w="50800">
                          <a:solidFill>
                            <a:schemeClr val="bg1"/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谢</a:t>
                    </a:r>
                  </a:p>
                </p:txBody>
              </p:sp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86573AA6-4378-4466-8B63-FA03BAFEEC57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094" y="1418627"/>
                    <a:ext cx="2364824" cy="2681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3800" dirty="0">
                        <a:ln w="50800">
                          <a:solidFill>
                            <a:schemeClr val="bg1"/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谢</a:t>
                    </a:r>
                  </a:p>
                </p:txBody>
              </p:sp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52286407-DEEB-43E2-A313-EFE915B056E4}"/>
                      </a:ext>
                    </a:extLst>
                  </p:cNvPr>
                  <p:cNvSpPr txBox="1"/>
                  <p:nvPr/>
                </p:nvSpPr>
                <p:spPr>
                  <a:xfrm>
                    <a:off x="7181046" y="1418627"/>
                    <a:ext cx="2364824" cy="2681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3800" dirty="0">
                        <a:ln w="50800"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欣</a:t>
                    </a:r>
                  </a:p>
                </p:txBody>
              </p:sp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75B98CE7-6B4A-4618-B806-8FDF8B026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051" y="1418627"/>
                    <a:ext cx="2364825" cy="2681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3800" dirty="0">
                        <a:ln w="50800"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赏</a:t>
                    </a:r>
                  </a:p>
                </p:txBody>
              </p:sp>
            </p:grp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810BDB2-66EA-4AFD-B2C4-63E983642D60}"/>
                    </a:ext>
                  </a:extLst>
                </p:cNvPr>
                <p:cNvSpPr txBox="1"/>
                <p:nvPr/>
              </p:nvSpPr>
              <p:spPr>
                <a:xfrm>
                  <a:off x="5381001" y="4035780"/>
                  <a:ext cx="40062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·</a:t>
                  </a:r>
                  <a:r>
                    <a:rPr lang="zh-CN" altLang="en-US" sz="2400" dirty="0"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人教版必修一地理</a:t>
                  </a:r>
                  <a:r>
                    <a:rPr lang="en-US" altLang="zh-CN" sz="2400" dirty="0"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PPT</a:t>
                  </a:r>
                  <a:r>
                    <a:rPr lang="zh-CN" altLang="en-US" sz="2400" dirty="0"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课件</a:t>
                  </a:r>
                  <a:r>
                    <a:rPr lang="en-US" altLang="zh-CN" sz="2400" dirty="0">
                      <a:latin typeface="字魂70号-灵悦黑体" panose="00000500000000000000" pitchFamily="2" charset="-122"/>
                      <a:ea typeface="字魂70号-灵悦黑体" panose="00000500000000000000" pitchFamily="2" charset="-122"/>
                    </a:rPr>
                    <a:t>·</a:t>
                  </a:r>
                  <a:endParaRPr lang="zh-CN" altLang="en-US" sz="2400" dirty="0">
                    <a:latin typeface="字魂70号-灵悦黑体" panose="00000500000000000000" pitchFamily="2" charset="-122"/>
                    <a:ea typeface="字魂70号-灵悦黑体" panose="00000500000000000000" pitchFamily="2" charset="-122"/>
                  </a:endParaRPr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92384858-FE4A-4246-BB06-2C0A565988D7}"/>
                    </a:ext>
                  </a:extLst>
                </p:cNvPr>
                <p:cNvGrpSpPr/>
                <p:nvPr/>
              </p:nvGrpSpPr>
              <p:grpSpPr>
                <a:xfrm>
                  <a:off x="6659558" y="4581296"/>
                  <a:ext cx="1769476" cy="464045"/>
                  <a:chOff x="5006741" y="4819361"/>
                  <a:chExt cx="1995119" cy="523220"/>
                </a:xfr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5BFBB726-97AC-4F68-BEBD-409444F7DC4A}"/>
                      </a:ext>
                    </a:extLst>
                  </p:cNvPr>
                  <p:cNvSpPr/>
                  <p:nvPr/>
                </p:nvSpPr>
                <p:spPr>
                  <a:xfrm>
                    <a:off x="5006741" y="4819361"/>
                    <a:ext cx="523220" cy="5232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3200" dirty="0"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千</a:t>
                    </a:r>
                  </a:p>
                </p:txBody>
              </p:sp>
              <p:sp>
                <p:nvSpPr>
                  <p:cNvPr id="13" name="椭圆 12">
                    <a:extLst>
                      <a:ext uri="{FF2B5EF4-FFF2-40B4-BE49-F238E27FC236}">
                        <a16:creationId xmlns:a16="http://schemas.microsoft.com/office/drawing/2014/main" id="{2F57DBFA-2C9C-474B-B6B0-C4719BE22200}"/>
                      </a:ext>
                    </a:extLst>
                  </p:cNvPr>
                  <p:cNvSpPr/>
                  <p:nvPr/>
                </p:nvSpPr>
                <p:spPr>
                  <a:xfrm>
                    <a:off x="5497374" y="4819361"/>
                    <a:ext cx="523220" cy="5232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3200" dirty="0"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图</a:t>
                    </a:r>
                  </a:p>
                </p:txBody>
              </p:sp>
              <p:sp>
                <p:nvSpPr>
                  <p:cNvPr id="14" name="椭圆 13">
                    <a:extLst>
                      <a:ext uri="{FF2B5EF4-FFF2-40B4-BE49-F238E27FC236}">
                        <a16:creationId xmlns:a16="http://schemas.microsoft.com/office/drawing/2014/main" id="{8256F53B-CBBB-4C91-A28B-2CE27896CFE9}"/>
                      </a:ext>
                    </a:extLst>
                  </p:cNvPr>
                  <p:cNvSpPr/>
                  <p:nvPr/>
                </p:nvSpPr>
                <p:spPr>
                  <a:xfrm>
                    <a:off x="5988007" y="4819361"/>
                    <a:ext cx="523220" cy="5232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3200" dirty="0"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老</a:t>
                    </a:r>
                  </a:p>
                </p:txBody>
              </p:sp>
              <p:sp>
                <p:nvSpPr>
                  <p:cNvPr id="15" name="椭圆 14">
                    <a:extLst>
                      <a:ext uri="{FF2B5EF4-FFF2-40B4-BE49-F238E27FC236}">
                        <a16:creationId xmlns:a16="http://schemas.microsoft.com/office/drawing/2014/main" id="{94063CBF-95A5-4634-865A-37049EBCCA2F}"/>
                      </a:ext>
                    </a:extLst>
                  </p:cNvPr>
                  <p:cNvSpPr/>
                  <p:nvPr/>
                </p:nvSpPr>
                <p:spPr>
                  <a:xfrm>
                    <a:off x="6478640" y="4819361"/>
                    <a:ext cx="523220" cy="5232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3200" dirty="0">
                        <a:latin typeface="字魂70号-灵悦黑体" panose="00000500000000000000" pitchFamily="2" charset="-122"/>
                        <a:ea typeface="字魂70号-灵悦黑体" panose="00000500000000000000" pitchFamily="2" charset="-122"/>
                      </a:rPr>
                      <a:t>师</a:t>
                    </a:r>
                  </a:p>
                </p:txBody>
              </p:sp>
            </p:grpSp>
          </p:grp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F999FF3-3D76-40F1-BCF1-30877B0BE1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54" t="11963" r="28365" b="50000"/>
              <a:stretch/>
            </p:blipFill>
            <p:spPr>
              <a:xfrm>
                <a:off x="8292213" y="595207"/>
                <a:ext cx="1917198" cy="1784839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CF9B699-CBB5-498B-8113-E55F334C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27" t="36751" r="13654" b="21877"/>
            <a:stretch/>
          </p:blipFill>
          <p:spPr>
            <a:xfrm rot="19186949">
              <a:off x="3905252" y="914906"/>
              <a:ext cx="1727023" cy="2361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049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003ABC8-96D0-452B-8A18-89401EADA5E2}"/>
              </a:ext>
            </a:extLst>
          </p:cNvPr>
          <p:cNvSpPr/>
          <p:nvPr/>
        </p:nvSpPr>
        <p:spPr>
          <a:xfrm>
            <a:off x="1737360" y="1765573"/>
            <a:ext cx="8717280" cy="3905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en-US" altLang="zh-CN" sz="14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感谢您下载千图网原创PPT模板，为了您和千图网以及原创作者的利益，请勿复制、传播、销售，否则将承担法律责任！千图网将对作品进行维权，按照传播下载次数的十倍进行索取赔偿金！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        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        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        3、禁止把作品纳入商标或服务标记。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        4、禁止用户用下载格式在网上传播作品。或者作品可以让第三方单独付费或共享免费下载、或通过转移电话服务系统传播。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E396BF-B268-41D2-9422-9CBFFC43E230}"/>
              </a:ext>
            </a:extLst>
          </p:cNvPr>
          <p:cNvSpPr/>
          <p:nvPr/>
        </p:nvSpPr>
        <p:spPr>
          <a:xfrm>
            <a:off x="2233404" y="1242353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感谢您支持原创设计事业</a:t>
            </a:r>
            <a:r>
              <a:rPr lang="zh-CN" altLang="zh-CN" sz="28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，</a:t>
            </a:r>
            <a:r>
              <a:rPr lang="en-US" altLang="zh-CN" sz="2800" dirty="0" err="1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支持设计版权产品</a:t>
            </a:r>
            <a:r>
              <a:rPr lang="en-US" altLang="zh-CN" sz="28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！</a:t>
            </a:r>
            <a:endParaRPr lang="zh-CN" altLang="zh-CN" sz="2800" dirty="0">
              <a:solidFill>
                <a:srgbClr val="0070C0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789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6974317-D4EC-429A-887A-D19550D257C5}"/>
              </a:ext>
            </a:extLst>
          </p:cNvPr>
          <p:cNvGrpSpPr/>
          <p:nvPr/>
        </p:nvGrpSpPr>
        <p:grpSpPr>
          <a:xfrm>
            <a:off x="2921232" y="1213009"/>
            <a:ext cx="6349536" cy="2215991"/>
            <a:chOff x="4318464" y="1967362"/>
            <a:chExt cx="6349536" cy="221599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FB37972-96B6-4428-8343-25F844518CA0}"/>
                </a:ext>
              </a:extLst>
            </p:cNvPr>
            <p:cNvSpPr/>
            <p:nvPr/>
          </p:nvSpPr>
          <p:spPr>
            <a:xfrm>
              <a:off x="4341434" y="3554607"/>
              <a:ext cx="6326566" cy="54512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1BB9AFB-A45A-407F-9227-2606A6CAC69F}"/>
                </a:ext>
              </a:extLst>
            </p:cNvPr>
            <p:cNvSpPr txBox="1"/>
            <p:nvPr/>
          </p:nvSpPr>
          <p:spPr>
            <a:xfrm>
              <a:off x="4318464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新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3B9FB65-D89E-4C04-A515-CC4E71DCB080}"/>
                </a:ext>
              </a:extLst>
            </p:cNvPr>
            <p:cNvSpPr txBox="1"/>
            <p:nvPr/>
          </p:nvSpPr>
          <p:spPr>
            <a:xfrm>
              <a:off x="5786320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知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BA88C4-82EE-4122-8DC2-7FFADD8FC7F6}"/>
                </a:ext>
              </a:extLst>
            </p:cNvPr>
            <p:cNvSpPr txBox="1"/>
            <p:nvPr/>
          </p:nvSpPr>
          <p:spPr>
            <a:xfrm>
              <a:off x="7226762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导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EFD12AB-3F4D-4CD4-BFFF-778D85242F75}"/>
                </a:ext>
              </a:extLst>
            </p:cNvPr>
            <p:cNvSpPr txBox="1"/>
            <p:nvPr/>
          </p:nvSpPr>
          <p:spPr>
            <a:xfrm>
              <a:off x="8701133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学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866434A-E116-414B-AC6D-11D2E0D9630A}"/>
              </a:ext>
            </a:extLst>
          </p:cNvPr>
          <p:cNvGrpSpPr/>
          <p:nvPr/>
        </p:nvGrpSpPr>
        <p:grpSpPr>
          <a:xfrm>
            <a:off x="5211262" y="3545590"/>
            <a:ext cx="1769476" cy="464045"/>
            <a:chOff x="6636112" y="4733696"/>
            <a:chExt cx="1769476" cy="46404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28C6C40-934D-4176-BDD3-EA5A74618F6B}"/>
                </a:ext>
              </a:extLst>
            </p:cNvPr>
            <p:cNvSpPr/>
            <p:nvPr/>
          </p:nvSpPr>
          <p:spPr>
            <a:xfrm>
              <a:off x="6636112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第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9489B53-D8A7-440B-8E2D-603CC046FD54}"/>
                </a:ext>
              </a:extLst>
            </p:cNvPr>
            <p:cNvSpPr/>
            <p:nvPr/>
          </p:nvSpPr>
          <p:spPr>
            <a:xfrm>
              <a:off x="7071256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一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BEBDD9D-388D-4FB1-851D-9FDEAB62B59D}"/>
                </a:ext>
              </a:extLst>
            </p:cNvPr>
            <p:cNvSpPr/>
            <p:nvPr/>
          </p:nvSpPr>
          <p:spPr>
            <a:xfrm>
              <a:off x="7506399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部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71733A8-5F55-46DB-B96E-1CB0186AFBC0}"/>
                </a:ext>
              </a:extLst>
            </p:cNvPr>
            <p:cNvSpPr/>
            <p:nvPr/>
          </p:nvSpPr>
          <p:spPr>
            <a:xfrm>
              <a:off x="7941543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12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A2FEF67-D84A-4731-97D5-3DB0BD4C612C}"/>
              </a:ext>
            </a:extLst>
          </p:cNvPr>
          <p:cNvSpPr txBox="1">
            <a:spLocks noChangeArrowheads="1"/>
          </p:cNvSpPr>
          <p:nvPr/>
        </p:nvSpPr>
        <p:spPr>
          <a:xfrm>
            <a:off x="4338376" y="1355142"/>
            <a:ext cx="3515248" cy="6486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教学目标</a:t>
            </a:r>
            <a:endParaRPr lang="en-US" altLang="zh-CN" sz="3600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07A943E-8C53-4121-B5E9-A967EAA722F9}"/>
              </a:ext>
            </a:extLst>
          </p:cNvPr>
          <p:cNvSpPr/>
          <p:nvPr/>
        </p:nvSpPr>
        <p:spPr>
          <a:xfrm>
            <a:off x="717866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一、新知导学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5010098-F277-4C25-BEA6-1D938916D885}"/>
              </a:ext>
            </a:extLst>
          </p:cNvPr>
          <p:cNvGrpSpPr/>
          <p:nvPr/>
        </p:nvGrpSpPr>
        <p:grpSpPr>
          <a:xfrm>
            <a:off x="2532762" y="2003837"/>
            <a:ext cx="7640060" cy="1456182"/>
            <a:chOff x="2505426" y="2015088"/>
            <a:chExt cx="7640060" cy="1456182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80B8B18-C235-4E52-9F60-AF63D2293FFD}"/>
                </a:ext>
              </a:extLst>
            </p:cNvPr>
            <p:cNvSpPr/>
            <p:nvPr/>
          </p:nvSpPr>
          <p:spPr>
            <a:xfrm>
              <a:off x="2505426" y="2015088"/>
              <a:ext cx="1689202" cy="37896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知识与技能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A1AF728-A3E3-457E-983B-A17FA34D333D}"/>
                </a:ext>
              </a:extLst>
            </p:cNvPr>
            <p:cNvSpPr/>
            <p:nvPr/>
          </p:nvSpPr>
          <p:spPr>
            <a:xfrm>
              <a:off x="2728686" y="2394052"/>
              <a:ext cx="741680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indent="276225"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</a:pPr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1.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了解气团（冷气团、暖气团）的概念；理解锋的概念与分类；理解低压（气旋）、高压（反气旋）、高压脊、低压槽的概念。</a:t>
              </a:r>
            </a:p>
            <a:p>
              <a:pPr indent="276225"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</a:pPr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2.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从气温、气压、湿度、降水、风等几个方面分析各种天气系统的形成及其气流特点，并综合出各种天气系统控制下的天气状况。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D768074-0B43-4DEB-A6EC-5C38E08EEFF6}"/>
              </a:ext>
            </a:extLst>
          </p:cNvPr>
          <p:cNvGrpSpPr/>
          <p:nvPr/>
        </p:nvGrpSpPr>
        <p:grpSpPr>
          <a:xfrm>
            <a:off x="2532762" y="3650320"/>
            <a:ext cx="7640060" cy="1209961"/>
            <a:chOff x="2505426" y="2015088"/>
            <a:chExt cx="7640060" cy="1209961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CB7F67F-23CF-455C-9A5C-C77E839B205B}"/>
                </a:ext>
              </a:extLst>
            </p:cNvPr>
            <p:cNvSpPr/>
            <p:nvPr/>
          </p:nvSpPr>
          <p:spPr>
            <a:xfrm>
              <a:off x="2505426" y="2015088"/>
              <a:ext cx="1689202" cy="37896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过程与方法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B08B844-9A5A-4A2B-8932-DB1CDC863963}"/>
                </a:ext>
              </a:extLst>
            </p:cNvPr>
            <p:cNvSpPr/>
            <p:nvPr/>
          </p:nvSpPr>
          <p:spPr>
            <a:xfrm>
              <a:off x="2728686" y="2394052"/>
              <a:ext cx="74168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indent="276225"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</a:pPr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1.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让学生能阅读和简单分析天气图，解释天气变化现象。</a:t>
              </a:r>
            </a:p>
            <a:p>
              <a:pPr indent="276225"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</a:pPr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2.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用案例说明气象灾害发生的原因和危害。</a:t>
              </a:r>
            </a:p>
            <a:p>
              <a:pPr indent="276225"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</a:pPr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3.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结合我国常见的天气系统说明其对人们生产和生活的影响。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6BF1009-794E-4325-9235-AF83C2AA2B5D}"/>
              </a:ext>
            </a:extLst>
          </p:cNvPr>
          <p:cNvGrpSpPr/>
          <p:nvPr/>
        </p:nvGrpSpPr>
        <p:grpSpPr>
          <a:xfrm>
            <a:off x="2532761" y="5035616"/>
            <a:ext cx="7640061" cy="965722"/>
            <a:chOff x="2505425" y="2015088"/>
            <a:chExt cx="7640061" cy="96572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85162C6-5875-459C-AEB0-BDBF56705B31}"/>
                </a:ext>
              </a:extLst>
            </p:cNvPr>
            <p:cNvSpPr/>
            <p:nvPr/>
          </p:nvSpPr>
          <p:spPr>
            <a:xfrm>
              <a:off x="2505425" y="2015088"/>
              <a:ext cx="2663353" cy="37896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情感、态度与价值观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7D5A7D3-58F9-4FF6-967F-4017C26A7BEA}"/>
                </a:ext>
              </a:extLst>
            </p:cNvPr>
            <p:cNvSpPr/>
            <p:nvPr/>
          </p:nvSpPr>
          <p:spPr>
            <a:xfrm>
              <a:off x="2728686" y="2396035"/>
              <a:ext cx="741680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indent="276225"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</a:pPr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1.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激发学生探究科学的兴趣和动机。</a:t>
              </a:r>
            </a:p>
            <a:p>
              <a:pPr indent="276225">
                <a:tabLst>
                  <a:tab pos="266700" algn="l"/>
                  <a:tab pos="1466850" algn="l"/>
                  <a:tab pos="2667000" algn="l"/>
                  <a:tab pos="3867150" algn="l"/>
                  <a:tab pos="4800600" algn="l"/>
                </a:tabLst>
              </a:pPr>
              <a:r>
                <a:rPr lang="en-US" altLang="zh-CN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2.</a:t>
              </a:r>
              <a:r>
                <a:rPr lang="zh-CN" altLang="en-US" sz="1600" dirty="0">
                  <a:solidFill>
                    <a:srgbClr val="0070C0"/>
                  </a:solidFill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提高地理审美情趣。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424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4C39F0C8-B524-48B9-9459-4717AD8BE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2301220"/>
            <a:ext cx="8661400" cy="328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indent="276225">
              <a:lnSpc>
                <a:spcPct val="150000"/>
              </a:lnSpc>
              <a:tabLst>
                <a:tab pos="266700" algn="l"/>
                <a:tab pos="1466850" algn="l"/>
                <a:tab pos="2667000" algn="l"/>
                <a:tab pos="3867150" algn="l"/>
                <a:tab pos="4800600" algn="l"/>
              </a:tabLst>
            </a:pPr>
            <a:r>
              <a:rPr lang="zh-CN" altLang="en-US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请同学们仔细阅读</a:t>
            </a:r>
            <a:r>
              <a:rPr lang="en-US" altLang="zh-CN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P41</a:t>
            </a:r>
            <a:r>
              <a:rPr lang="zh-CN" altLang="en-US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第二、三、四段的文字（“水平方向上</a:t>
            </a:r>
            <a:r>
              <a:rPr lang="en-US" altLang="zh-CN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……</a:t>
            </a:r>
            <a:r>
              <a:rPr lang="zh-CN" altLang="en-US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锋等类型”）及图</a:t>
            </a:r>
            <a:r>
              <a:rPr lang="en-US" altLang="zh-CN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2.18“</a:t>
            </a:r>
            <a:r>
              <a:rPr lang="zh-CN" altLang="en-US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锋的形成”，并思考以下问题：</a:t>
            </a:r>
          </a:p>
          <a:p>
            <a:pPr indent="276225">
              <a:lnSpc>
                <a:spcPct val="150000"/>
              </a:lnSpc>
              <a:tabLst>
                <a:tab pos="266700" algn="l"/>
                <a:tab pos="1466850" algn="l"/>
                <a:tab pos="2667000" algn="l"/>
                <a:tab pos="3867150" algn="l"/>
                <a:tab pos="4800600" algn="l"/>
              </a:tabLst>
            </a:pPr>
            <a:r>
              <a:rPr lang="en-US" altLang="zh-CN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1</a:t>
            </a:r>
            <a:r>
              <a:rPr lang="zh-CN" altLang="en-US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、什么叫气团？气团按性质如何分类？</a:t>
            </a:r>
            <a:r>
              <a:rPr lang="en-US" altLang="zh-CN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25℃</a:t>
            </a:r>
            <a:r>
              <a:rPr lang="zh-CN" altLang="en-US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的气团是冷气团还是暖气团？</a:t>
            </a:r>
          </a:p>
          <a:p>
            <a:pPr indent="276225">
              <a:lnSpc>
                <a:spcPct val="150000"/>
              </a:lnSpc>
              <a:tabLst>
                <a:tab pos="266700" algn="l"/>
                <a:tab pos="1466850" algn="l"/>
                <a:tab pos="2667000" algn="l"/>
                <a:tab pos="3867150" algn="l"/>
                <a:tab pos="4800600" algn="l"/>
              </a:tabLst>
            </a:pPr>
            <a:r>
              <a:rPr lang="en-US" altLang="zh-CN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2</a:t>
            </a:r>
            <a:r>
              <a:rPr lang="zh-CN" altLang="en-US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、什么是锋面、锋线和锋？</a:t>
            </a:r>
          </a:p>
          <a:p>
            <a:pPr indent="276225">
              <a:lnSpc>
                <a:spcPct val="150000"/>
              </a:lnSpc>
              <a:tabLst>
                <a:tab pos="266700" algn="l"/>
                <a:tab pos="1466850" algn="l"/>
                <a:tab pos="2667000" algn="l"/>
                <a:tab pos="3867150" algn="l"/>
                <a:tab pos="4800600" algn="l"/>
              </a:tabLst>
            </a:pPr>
            <a:r>
              <a:rPr lang="en-US" altLang="zh-CN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3</a:t>
            </a:r>
            <a:r>
              <a:rPr lang="zh-CN" altLang="en-US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、冷暖气团相遇时，它们的交界面会与地面垂直？锋面自地面向高空向哪个方向倾斜？为什么锋面附近常伴有云、雨、大风、降水等天气？</a:t>
            </a:r>
          </a:p>
          <a:p>
            <a:pPr indent="276225">
              <a:lnSpc>
                <a:spcPct val="150000"/>
              </a:lnSpc>
              <a:tabLst>
                <a:tab pos="266700" algn="l"/>
                <a:tab pos="1466850" algn="l"/>
                <a:tab pos="2667000" algn="l"/>
                <a:tab pos="3867150" algn="l"/>
                <a:tab pos="4800600" algn="l"/>
              </a:tabLst>
            </a:pPr>
            <a:r>
              <a:rPr lang="en-US" altLang="zh-CN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4</a:t>
            </a:r>
            <a:r>
              <a:rPr lang="zh-CN" altLang="en-US" sz="2000" dirty="0">
                <a:solidFill>
                  <a:srgbClr val="0070C0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、锋的分类？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3203A9-A17E-4D69-9E89-197D5DC9B4BA}"/>
              </a:ext>
            </a:extLst>
          </p:cNvPr>
          <p:cNvSpPr/>
          <p:nvPr/>
        </p:nvSpPr>
        <p:spPr>
          <a:xfrm>
            <a:off x="717866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一、新知导学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6B478E-BD30-4025-8B72-A609B01BF1F8}"/>
              </a:ext>
            </a:extLst>
          </p:cNvPr>
          <p:cNvSpPr txBox="1">
            <a:spLocks noChangeArrowheads="1"/>
          </p:cNvSpPr>
          <p:nvPr/>
        </p:nvSpPr>
        <p:spPr>
          <a:xfrm>
            <a:off x="4338376" y="1355142"/>
            <a:ext cx="3515248" cy="6486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阅读思考</a:t>
            </a:r>
            <a:endParaRPr lang="en-US" altLang="zh-CN" sz="3600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299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B3E9E50-1099-4BCB-8710-24E0C6E4B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916" y="1786691"/>
            <a:ext cx="759016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28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一、锋与天气</a:t>
            </a:r>
            <a:endParaRPr lang="en-US" altLang="zh-CN" sz="2800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r>
              <a:rPr lang="en-US" altLang="zh-CN" sz="20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</a:t>
            </a:r>
            <a:r>
              <a:rPr lang="zh-CN" altLang="en-US" sz="20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一</a:t>
            </a:r>
            <a:r>
              <a:rPr lang="en-US" altLang="zh-CN" sz="20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)</a:t>
            </a:r>
            <a:r>
              <a:rPr lang="zh-CN" altLang="en-US" sz="20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气团：</a:t>
            </a:r>
            <a:endParaRPr lang="en-US" altLang="zh-CN" sz="2000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r>
              <a:rPr lang="en-US" altLang="zh-CN" sz="20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1</a:t>
            </a:r>
            <a:r>
              <a:rPr lang="zh-CN" altLang="en-US" sz="20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、概念：水平方向上温度、湿度等物理性质分布比较均一的大范围空气，叫做气团。</a:t>
            </a:r>
            <a:endParaRPr lang="en-US" altLang="zh-CN" sz="2000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r>
              <a:rPr lang="en-US" altLang="zh-CN" sz="20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2</a:t>
            </a:r>
            <a:r>
              <a:rPr lang="zh-CN" altLang="en-US" sz="20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、分类： 按气团的物理性质分为冷气团和暖气团。 </a:t>
            </a:r>
          </a:p>
          <a:p>
            <a:r>
              <a:rPr lang="zh-CN" altLang="en-US" sz="20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注：冷气团和暖气团的物理性质是相对比较而言的。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79BB0C-2507-4942-A250-9F8A8C33EEC9}"/>
              </a:ext>
            </a:extLst>
          </p:cNvPr>
          <p:cNvSpPr/>
          <p:nvPr/>
        </p:nvSpPr>
        <p:spPr>
          <a:xfrm>
            <a:off x="717866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一、新知导学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2143C03-98FF-46C7-BA93-520D6391A702}"/>
              </a:ext>
            </a:extLst>
          </p:cNvPr>
          <p:cNvSpPr txBox="1">
            <a:spLocks noChangeArrowheads="1"/>
          </p:cNvSpPr>
          <p:nvPr/>
        </p:nvSpPr>
        <p:spPr>
          <a:xfrm>
            <a:off x="4338376" y="1242990"/>
            <a:ext cx="3515248" cy="6486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归纳总结</a:t>
            </a:r>
            <a:endParaRPr lang="en-US" altLang="zh-CN" sz="3600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0DF4699-CC39-4F2F-9EA8-A27363373B04}"/>
              </a:ext>
            </a:extLst>
          </p:cNvPr>
          <p:cNvGrpSpPr/>
          <p:nvPr/>
        </p:nvGrpSpPr>
        <p:grpSpPr>
          <a:xfrm>
            <a:off x="5848814" y="3742427"/>
            <a:ext cx="4609171" cy="2447777"/>
            <a:chOff x="4338376" y="3845212"/>
            <a:chExt cx="4609171" cy="244777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1C0AD6-C3D0-4F47-B023-A35B38980215}"/>
                </a:ext>
              </a:extLst>
            </p:cNvPr>
            <p:cNvGrpSpPr/>
            <p:nvPr/>
          </p:nvGrpSpPr>
          <p:grpSpPr>
            <a:xfrm>
              <a:off x="4338376" y="3845212"/>
              <a:ext cx="4609171" cy="2447777"/>
              <a:chOff x="6096000" y="3835475"/>
              <a:chExt cx="4871747" cy="2587222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75AF25B9-C83E-444F-A3FD-735E6F4E73C2}"/>
                  </a:ext>
                </a:extLst>
              </p:cNvPr>
              <p:cNvGrpSpPr/>
              <p:nvPr/>
            </p:nvGrpSpPr>
            <p:grpSpPr>
              <a:xfrm>
                <a:off x="6096000" y="3835475"/>
                <a:ext cx="4871747" cy="2587222"/>
                <a:chOff x="5507752" y="3600393"/>
                <a:chExt cx="5327888" cy="2829463"/>
              </a:xfrm>
            </p:grpSpPr>
            <p:sp>
              <p:nvSpPr>
                <p:cNvPr id="13" name="平行四边形 12">
                  <a:extLst>
                    <a:ext uri="{FF2B5EF4-FFF2-40B4-BE49-F238E27FC236}">
                      <a16:creationId xmlns:a16="http://schemas.microsoft.com/office/drawing/2014/main" id="{72F92CBC-A1E6-4E09-8023-ED5CF79B55F5}"/>
                    </a:ext>
                  </a:extLst>
                </p:cNvPr>
                <p:cNvSpPr/>
                <p:nvPr/>
              </p:nvSpPr>
              <p:spPr>
                <a:xfrm>
                  <a:off x="5507752" y="4869180"/>
                  <a:ext cx="5327888" cy="1005840"/>
                </a:xfrm>
                <a:prstGeom prst="parallelogram">
                  <a:avLst>
                    <a:gd name="adj" fmla="val 41867"/>
                  </a:avLst>
                </a:prstGeom>
                <a:solidFill>
                  <a:srgbClr val="7ECEF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流程图: 存储数据 17">
                  <a:extLst>
                    <a:ext uri="{FF2B5EF4-FFF2-40B4-BE49-F238E27FC236}">
                      <a16:creationId xmlns:a16="http://schemas.microsoft.com/office/drawing/2014/main" id="{18E9BDB3-324C-4579-9EAF-69AF80E69238}"/>
                    </a:ext>
                  </a:extLst>
                </p:cNvPr>
                <p:cNvSpPr/>
                <p:nvPr/>
              </p:nvSpPr>
              <p:spPr>
                <a:xfrm rot="19560935" flipH="1">
                  <a:off x="6706251" y="3600393"/>
                  <a:ext cx="2968452" cy="2829463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676 w 10108"/>
                    <a:gd name="connsiteY0" fmla="*/ 0 h 13185"/>
                    <a:gd name="connsiteX1" fmla="*/ 10108 w 10108"/>
                    <a:gd name="connsiteY1" fmla="*/ 3185 h 13185"/>
                    <a:gd name="connsiteX2" fmla="*/ 8441 w 10108"/>
                    <a:gd name="connsiteY2" fmla="*/ 8185 h 13185"/>
                    <a:gd name="connsiteX3" fmla="*/ 10108 w 10108"/>
                    <a:gd name="connsiteY3" fmla="*/ 13185 h 13185"/>
                    <a:gd name="connsiteX4" fmla="*/ 1775 w 10108"/>
                    <a:gd name="connsiteY4" fmla="*/ 13185 h 13185"/>
                    <a:gd name="connsiteX5" fmla="*/ 108 w 10108"/>
                    <a:gd name="connsiteY5" fmla="*/ 8185 h 13185"/>
                    <a:gd name="connsiteX6" fmla="*/ 4676 w 10108"/>
                    <a:gd name="connsiteY6" fmla="*/ 0 h 13185"/>
                    <a:gd name="connsiteX0" fmla="*/ 11601 w 17033"/>
                    <a:gd name="connsiteY0" fmla="*/ 0 h 15960"/>
                    <a:gd name="connsiteX1" fmla="*/ 17033 w 17033"/>
                    <a:gd name="connsiteY1" fmla="*/ 3185 h 15960"/>
                    <a:gd name="connsiteX2" fmla="*/ 15366 w 17033"/>
                    <a:gd name="connsiteY2" fmla="*/ 8185 h 15960"/>
                    <a:gd name="connsiteX3" fmla="*/ 17033 w 17033"/>
                    <a:gd name="connsiteY3" fmla="*/ 13185 h 15960"/>
                    <a:gd name="connsiteX4" fmla="*/ 96 w 17033"/>
                    <a:gd name="connsiteY4" fmla="*/ 15960 h 15960"/>
                    <a:gd name="connsiteX5" fmla="*/ 7033 w 17033"/>
                    <a:gd name="connsiteY5" fmla="*/ 8185 h 15960"/>
                    <a:gd name="connsiteX6" fmla="*/ 11601 w 17033"/>
                    <a:gd name="connsiteY6" fmla="*/ 0 h 15960"/>
                    <a:gd name="connsiteX0" fmla="*/ 11649 w 17081"/>
                    <a:gd name="connsiteY0" fmla="*/ 0 h 15960"/>
                    <a:gd name="connsiteX1" fmla="*/ 17081 w 17081"/>
                    <a:gd name="connsiteY1" fmla="*/ 3185 h 15960"/>
                    <a:gd name="connsiteX2" fmla="*/ 15414 w 17081"/>
                    <a:gd name="connsiteY2" fmla="*/ 8185 h 15960"/>
                    <a:gd name="connsiteX3" fmla="*/ 17081 w 17081"/>
                    <a:gd name="connsiteY3" fmla="*/ 13185 h 15960"/>
                    <a:gd name="connsiteX4" fmla="*/ 144 w 17081"/>
                    <a:gd name="connsiteY4" fmla="*/ 15960 h 15960"/>
                    <a:gd name="connsiteX5" fmla="*/ 4840 w 17081"/>
                    <a:gd name="connsiteY5" fmla="*/ 6812 h 15960"/>
                    <a:gd name="connsiteX6" fmla="*/ 11649 w 17081"/>
                    <a:gd name="connsiteY6" fmla="*/ 0 h 15960"/>
                    <a:gd name="connsiteX0" fmla="*/ 11649 w 17094"/>
                    <a:gd name="connsiteY0" fmla="*/ 0 h 15960"/>
                    <a:gd name="connsiteX1" fmla="*/ 17094 w 17094"/>
                    <a:gd name="connsiteY1" fmla="*/ 2877 h 15960"/>
                    <a:gd name="connsiteX2" fmla="*/ 15414 w 17094"/>
                    <a:gd name="connsiteY2" fmla="*/ 8185 h 15960"/>
                    <a:gd name="connsiteX3" fmla="*/ 17081 w 17094"/>
                    <a:gd name="connsiteY3" fmla="*/ 13185 h 15960"/>
                    <a:gd name="connsiteX4" fmla="*/ 144 w 17094"/>
                    <a:gd name="connsiteY4" fmla="*/ 15960 h 15960"/>
                    <a:gd name="connsiteX5" fmla="*/ 4840 w 17094"/>
                    <a:gd name="connsiteY5" fmla="*/ 6812 h 15960"/>
                    <a:gd name="connsiteX6" fmla="*/ 11649 w 17094"/>
                    <a:gd name="connsiteY6" fmla="*/ 0 h 15960"/>
                    <a:gd name="connsiteX0" fmla="*/ 11649 w 17094"/>
                    <a:gd name="connsiteY0" fmla="*/ 0 h 15960"/>
                    <a:gd name="connsiteX1" fmla="*/ 17094 w 17094"/>
                    <a:gd name="connsiteY1" fmla="*/ 2877 h 15960"/>
                    <a:gd name="connsiteX2" fmla="*/ 15414 w 17094"/>
                    <a:gd name="connsiteY2" fmla="*/ 8185 h 15960"/>
                    <a:gd name="connsiteX3" fmla="*/ 17081 w 17094"/>
                    <a:gd name="connsiteY3" fmla="*/ 13185 h 15960"/>
                    <a:gd name="connsiteX4" fmla="*/ 144 w 17094"/>
                    <a:gd name="connsiteY4" fmla="*/ 15960 h 15960"/>
                    <a:gd name="connsiteX5" fmla="*/ 4840 w 17094"/>
                    <a:gd name="connsiteY5" fmla="*/ 6812 h 15960"/>
                    <a:gd name="connsiteX6" fmla="*/ 11649 w 17094"/>
                    <a:gd name="connsiteY6" fmla="*/ 0 h 15960"/>
                    <a:gd name="connsiteX0" fmla="*/ 11649 w 17094"/>
                    <a:gd name="connsiteY0" fmla="*/ 0 h 15960"/>
                    <a:gd name="connsiteX1" fmla="*/ 17094 w 17094"/>
                    <a:gd name="connsiteY1" fmla="*/ 2877 h 15960"/>
                    <a:gd name="connsiteX2" fmla="*/ 15414 w 17094"/>
                    <a:gd name="connsiteY2" fmla="*/ 8185 h 15960"/>
                    <a:gd name="connsiteX3" fmla="*/ 17081 w 17094"/>
                    <a:gd name="connsiteY3" fmla="*/ 13185 h 15960"/>
                    <a:gd name="connsiteX4" fmla="*/ 144 w 17094"/>
                    <a:gd name="connsiteY4" fmla="*/ 15960 h 15960"/>
                    <a:gd name="connsiteX5" fmla="*/ 4840 w 17094"/>
                    <a:gd name="connsiteY5" fmla="*/ 6812 h 15960"/>
                    <a:gd name="connsiteX6" fmla="*/ 11649 w 17094"/>
                    <a:gd name="connsiteY6" fmla="*/ 0 h 15960"/>
                    <a:gd name="connsiteX0" fmla="*/ 11649 w 17094"/>
                    <a:gd name="connsiteY0" fmla="*/ 0 h 19896"/>
                    <a:gd name="connsiteX1" fmla="*/ 17094 w 17094"/>
                    <a:gd name="connsiteY1" fmla="*/ 2877 h 19896"/>
                    <a:gd name="connsiteX2" fmla="*/ 15414 w 17094"/>
                    <a:gd name="connsiteY2" fmla="*/ 8185 h 19896"/>
                    <a:gd name="connsiteX3" fmla="*/ 5933 w 17094"/>
                    <a:gd name="connsiteY3" fmla="*/ 19896 h 19896"/>
                    <a:gd name="connsiteX4" fmla="*/ 144 w 17094"/>
                    <a:gd name="connsiteY4" fmla="*/ 15960 h 19896"/>
                    <a:gd name="connsiteX5" fmla="*/ 4840 w 17094"/>
                    <a:gd name="connsiteY5" fmla="*/ 6812 h 19896"/>
                    <a:gd name="connsiteX6" fmla="*/ 11649 w 17094"/>
                    <a:gd name="connsiteY6" fmla="*/ 0 h 19896"/>
                    <a:gd name="connsiteX0" fmla="*/ 11649 w 17094"/>
                    <a:gd name="connsiteY0" fmla="*/ 0 h 19896"/>
                    <a:gd name="connsiteX1" fmla="*/ 17094 w 17094"/>
                    <a:gd name="connsiteY1" fmla="*/ 2877 h 19896"/>
                    <a:gd name="connsiteX2" fmla="*/ 11454 w 17094"/>
                    <a:gd name="connsiteY2" fmla="*/ 8364 h 19896"/>
                    <a:gd name="connsiteX3" fmla="*/ 5933 w 17094"/>
                    <a:gd name="connsiteY3" fmla="*/ 19896 h 19896"/>
                    <a:gd name="connsiteX4" fmla="*/ 144 w 17094"/>
                    <a:gd name="connsiteY4" fmla="*/ 15960 h 19896"/>
                    <a:gd name="connsiteX5" fmla="*/ 4840 w 17094"/>
                    <a:gd name="connsiteY5" fmla="*/ 6812 h 19896"/>
                    <a:gd name="connsiteX6" fmla="*/ 11649 w 17094"/>
                    <a:gd name="connsiteY6" fmla="*/ 0 h 19896"/>
                    <a:gd name="connsiteX0" fmla="*/ 11649 w 17094"/>
                    <a:gd name="connsiteY0" fmla="*/ 0 h 19896"/>
                    <a:gd name="connsiteX1" fmla="*/ 17094 w 17094"/>
                    <a:gd name="connsiteY1" fmla="*/ 2877 h 19896"/>
                    <a:gd name="connsiteX2" fmla="*/ 11454 w 17094"/>
                    <a:gd name="connsiteY2" fmla="*/ 8364 h 19896"/>
                    <a:gd name="connsiteX3" fmla="*/ 5933 w 17094"/>
                    <a:gd name="connsiteY3" fmla="*/ 19896 h 19896"/>
                    <a:gd name="connsiteX4" fmla="*/ 144 w 17094"/>
                    <a:gd name="connsiteY4" fmla="*/ 15960 h 19896"/>
                    <a:gd name="connsiteX5" fmla="*/ 4840 w 17094"/>
                    <a:gd name="connsiteY5" fmla="*/ 6812 h 19896"/>
                    <a:gd name="connsiteX6" fmla="*/ 11649 w 17094"/>
                    <a:gd name="connsiteY6" fmla="*/ 0 h 19896"/>
                    <a:gd name="connsiteX0" fmla="*/ 11638 w 17083"/>
                    <a:gd name="connsiteY0" fmla="*/ 0 h 19896"/>
                    <a:gd name="connsiteX1" fmla="*/ 17083 w 17083"/>
                    <a:gd name="connsiteY1" fmla="*/ 2877 h 19896"/>
                    <a:gd name="connsiteX2" fmla="*/ 11443 w 17083"/>
                    <a:gd name="connsiteY2" fmla="*/ 8364 h 19896"/>
                    <a:gd name="connsiteX3" fmla="*/ 5922 w 17083"/>
                    <a:gd name="connsiteY3" fmla="*/ 19896 h 19896"/>
                    <a:gd name="connsiteX4" fmla="*/ 133 w 17083"/>
                    <a:gd name="connsiteY4" fmla="*/ 15960 h 19896"/>
                    <a:gd name="connsiteX5" fmla="*/ 5227 w 17083"/>
                    <a:gd name="connsiteY5" fmla="*/ 7306 h 19896"/>
                    <a:gd name="connsiteX6" fmla="*/ 11638 w 17083"/>
                    <a:gd name="connsiteY6" fmla="*/ 0 h 19896"/>
                    <a:gd name="connsiteX0" fmla="*/ 11657 w 17102"/>
                    <a:gd name="connsiteY0" fmla="*/ 0 h 19896"/>
                    <a:gd name="connsiteX1" fmla="*/ 17102 w 17102"/>
                    <a:gd name="connsiteY1" fmla="*/ 2877 h 19896"/>
                    <a:gd name="connsiteX2" fmla="*/ 11462 w 17102"/>
                    <a:gd name="connsiteY2" fmla="*/ 8364 h 19896"/>
                    <a:gd name="connsiteX3" fmla="*/ 5941 w 17102"/>
                    <a:gd name="connsiteY3" fmla="*/ 19896 h 19896"/>
                    <a:gd name="connsiteX4" fmla="*/ 152 w 17102"/>
                    <a:gd name="connsiteY4" fmla="*/ 15960 h 19896"/>
                    <a:gd name="connsiteX5" fmla="*/ 4610 w 17102"/>
                    <a:gd name="connsiteY5" fmla="*/ 7378 h 19896"/>
                    <a:gd name="connsiteX6" fmla="*/ 11657 w 17102"/>
                    <a:gd name="connsiteY6" fmla="*/ 0 h 19896"/>
                    <a:gd name="connsiteX0" fmla="*/ 11657 w 17259"/>
                    <a:gd name="connsiteY0" fmla="*/ 0 h 19896"/>
                    <a:gd name="connsiteX1" fmla="*/ 17259 w 17259"/>
                    <a:gd name="connsiteY1" fmla="*/ 3270 h 19896"/>
                    <a:gd name="connsiteX2" fmla="*/ 11462 w 17259"/>
                    <a:gd name="connsiteY2" fmla="*/ 8364 h 19896"/>
                    <a:gd name="connsiteX3" fmla="*/ 5941 w 17259"/>
                    <a:gd name="connsiteY3" fmla="*/ 19896 h 19896"/>
                    <a:gd name="connsiteX4" fmla="*/ 152 w 17259"/>
                    <a:gd name="connsiteY4" fmla="*/ 15960 h 19896"/>
                    <a:gd name="connsiteX5" fmla="*/ 4610 w 17259"/>
                    <a:gd name="connsiteY5" fmla="*/ 7378 h 19896"/>
                    <a:gd name="connsiteX6" fmla="*/ 11657 w 17259"/>
                    <a:gd name="connsiteY6" fmla="*/ 0 h 19896"/>
                    <a:gd name="connsiteX0" fmla="*/ 11657 w 17259"/>
                    <a:gd name="connsiteY0" fmla="*/ 0 h 19896"/>
                    <a:gd name="connsiteX1" fmla="*/ 17259 w 17259"/>
                    <a:gd name="connsiteY1" fmla="*/ 3270 h 19896"/>
                    <a:gd name="connsiteX2" fmla="*/ 11462 w 17259"/>
                    <a:gd name="connsiteY2" fmla="*/ 8364 h 19896"/>
                    <a:gd name="connsiteX3" fmla="*/ 5941 w 17259"/>
                    <a:gd name="connsiteY3" fmla="*/ 19896 h 19896"/>
                    <a:gd name="connsiteX4" fmla="*/ 152 w 17259"/>
                    <a:gd name="connsiteY4" fmla="*/ 15960 h 19896"/>
                    <a:gd name="connsiteX5" fmla="*/ 4610 w 17259"/>
                    <a:gd name="connsiteY5" fmla="*/ 7378 h 19896"/>
                    <a:gd name="connsiteX6" fmla="*/ 11657 w 17259"/>
                    <a:gd name="connsiteY6" fmla="*/ 0 h 19896"/>
                    <a:gd name="connsiteX0" fmla="*/ 10248 w 15850"/>
                    <a:gd name="connsiteY0" fmla="*/ 0 h 19896"/>
                    <a:gd name="connsiteX1" fmla="*/ 15850 w 15850"/>
                    <a:gd name="connsiteY1" fmla="*/ 3270 h 19896"/>
                    <a:gd name="connsiteX2" fmla="*/ 10053 w 15850"/>
                    <a:gd name="connsiteY2" fmla="*/ 8364 h 19896"/>
                    <a:gd name="connsiteX3" fmla="*/ 4532 w 15850"/>
                    <a:gd name="connsiteY3" fmla="*/ 19896 h 19896"/>
                    <a:gd name="connsiteX4" fmla="*/ 215 w 15850"/>
                    <a:gd name="connsiteY4" fmla="*/ 16173 h 19896"/>
                    <a:gd name="connsiteX5" fmla="*/ 3201 w 15850"/>
                    <a:gd name="connsiteY5" fmla="*/ 7378 h 19896"/>
                    <a:gd name="connsiteX6" fmla="*/ 10248 w 15850"/>
                    <a:gd name="connsiteY6" fmla="*/ 0 h 19896"/>
                    <a:gd name="connsiteX0" fmla="*/ 11468 w 17070"/>
                    <a:gd name="connsiteY0" fmla="*/ 0 h 19896"/>
                    <a:gd name="connsiteX1" fmla="*/ 17070 w 17070"/>
                    <a:gd name="connsiteY1" fmla="*/ 3270 h 19896"/>
                    <a:gd name="connsiteX2" fmla="*/ 11273 w 17070"/>
                    <a:gd name="connsiteY2" fmla="*/ 8364 h 19896"/>
                    <a:gd name="connsiteX3" fmla="*/ 5752 w 17070"/>
                    <a:gd name="connsiteY3" fmla="*/ 19896 h 19896"/>
                    <a:gd name="connsiteX4" fmla="*/ 159 w 17070"/>
                    <a:gd name="connsiteY4" fmla="*/ 15428 h 19896"/>
                    <a:gd name="connsiteX5" fmla="*/ 4421 w 17070"/>
                    <a:gd name="connsiteY5" fmla="*/ 7378 h 19896"/>
                    <a:gd name="connsiteX6" fmla="*/ 11468 w 17070"/>
                    <a:gd name="connsiteY6" fmla="*/ 0 h 19896"/>
                    <a:gd name="connsiteX0" fmla="*/ 11443 w 17045"/>
                    <a:gd name="connsiteY0" fmla="*/ 0 h 19896"/>
                    <a:gd name="connsiteX1" fmla="*/ 17045 w 17045"/>
                    <a:gd name="connsiteY1" fmla="*/ 3270 h 19896"/>
                    <a:gd name="connsiteX2" fmla="*/ 11248 w 17045"/>
                    <a:gd name="connsiteY2" fmla="*/ 8364 h 19896"/>
                    <a:gd name="connsiteX3" fmla="*/ 5727 w 17045"/>
                    <a:gd name="connsiteY3" fmla="*/ 19896 h 19896"/>
                    <a:gd name="connsiteX4" fmla="*/ 134 w 17045"/>
                    <a:gd name="connsiteY4" fmla="*/ 15428 h 19896"/>
                    <a:gd name="connsiteX5" fmla="*/ 4396 w 17045"/>
                    <a:gd name="connsiteY5" fmla="*/ 7378 h 19896"/>
                    <a:gd name="connsiteX6" fmla="*/ 11443 w 17045"/>
                    <a:gd name="connsiteY6" fmla="*/ 0 h 19896"/>
                    <a:gd name="connsiteX0" fmla="*/ 11495 w 17097"/>
                    <a:gd name="connsiteY0" fmla="*/ 0 h 19896"/>
                    <a:gd name="connsiteX1" fmla="*/ 17097 w 17097"/>
                    <a:gd name="connsiteY1" fmla="*/ 3270 h 19896"/>
                    <a:gd name="connsiteX2" fmla="*/ 11300 w 17097"/>
                    <a:gd name="connsiteY2" fmla="*/ 8364 h 19896"/>
                    <a:gd name="connsiteX3" fmla="*/ 5779 w 17097"/>
                    <a:gd name="connsiteY3" fmla="*/ 19896 h 19896"/>
                    <a:gd name="connsiteX4" fmla="*/ 131 w 17097"/>
                    <a:gd name="connsiteY4" fmla="*/ 15771 h 19896"/>
                    <a:gd name="connsiteX5" fmla="*/ 4448 w 17097"/>
                    <a:gd name="connsiteY5" fmla="*/ 7378 h 19896"/>
                    <a:gd name="connsiteX6" fmla="*/ 11495 w 17097"/>
                    <a:gd name="connsiteY6" fmla="*/ 0 h 19896"/>
                    <a:gd name="connsiteX0" fmla="*/ 11495 w 17251"/>
                    <a:gd name="connsiteY0" fmla="*/ 0 h 19896"/>
                    <a:gd name="connsiteX1" fmla="*/ 17251 w 17251"/>
                    <a:gd name="connsiteY1" fmla="*/ 2995 h 19896"/>
                    <a:gd name="connsiteX2" fmla="*/ 11300 w 17251"/>
                    <a:gd name="connsiteY2" fmla="*/ 8364 h 19896"/>
                    <a:gd name="connsiteX3" fmla="*/ 5779 w 17251"/>
                    <a:gd name="connsiteY3" fmla="*/ 19896 h 19896"/>
                    <a:gd name="connsiteX4" fmla="*/ 131 w 17251"/>
                    <a:gd name="connsiteY4" fmla="*/ 15771 h 19896"/>
                    <a:gd name="connsiteX5" fmla="*/ 4448 w 17251"/>
                    <a:gd name="connsiteY5" fmla="*/ 7378 h 19896"/>
                    <a:gd name="connsiteX6" fmla="*/ 11495 w 17251"/>
                    <a:gd name="connsiteY6" fmla="*/ 0 h 19896"/>
                    <a:gd name="connsiteX0" fmla="*/ 11495 w 17251"/>
                    <a:gd name="connsiteY0" fmla="*/ 0 h 19896"/>
                    <a:gd name="connsiteX1" fmla="*/ 17251 w 17251"/>
                    <a:gd name="connsiteY1" fmla="*/ 2995 h 19896"/>
                    <a:gd name="connsiteX2" fmla="*/ 11300 w 17251"/>
                    <a:gd name="connsiteY2" fmla="*/ 8364 h 19896"/>
                    <a:gd name="connsiteX3" fmla="*/ 5779 w 17251"/>
                    <a:gd name="connsiteY3" fmla="*/ 19896 h 19896"/>
                    <a:gd name="connsiteX4" fmla="*/ 131 w 17251"/>
                    <a:gd name="connsiteY4" fmla="*/ 15771 h 19896"/>
                    <a:gd name="connsiteX5" fmla="*/ 4448 w 17251"/>
                    <a:gd name="connsiteY5" fmla="*/ 7378 h 19896"/>
                    <a:gd name="connsiteX6" fmla="*/ 11495 w 17251"/>
                    <a:gd name="connsiteY6" fmla="*/ 0 h 19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51" h="19896">
                      <a:moveTo>
                        <a:pt x="11495" y="0"/>
                      </a:moveTo>
                      <a:cubicBezTo>
                        <a:pt x="13895" y="978"/>
                        <a:pt x="14850" y="1794"/>
                        <a:pt x="17251" y="2995"/>
                      </a:cubicBezTo>
                      <a:cubicBezTo>
                        <a:pt x="16330" y="2995"/>
                        <a:pt x="13413" y="6128"/>
                        <a:pt x="11300" y="8364"/>
                      </a:cubicBezTo>
                      <a:cubicBezTo>
                        <a:pt x="9187" y="10600"/>
                        <a:pt x="4858" y="19896"/>
                        <a:pt x="5779" y="19896"/>
                      </a:cubicBezTo>
                      <a:lnTo>
                        <a:pt x="131" y="15771"/>
                      </a:lnTo>
                      <a:cubicBezTo>
                        <a:pt x="-694" y="15171"/>
                        <a:pt x="2554" y="10006"/>
                        <a:pt x="4448" y="7378"/>
                      </a:cubicBezTo>
                      <a:cubicBezTo>
                        <a:pt x="6342" y="4750"/>
                        <a:pt x="10574" y="0"/>
                        <a:pt x="11495" y="0"/>
                      </a:cubicBezTo>
                      <a:close/>
                    </a:path>
                  </a:pathLst>
                </a:custGeom>
                <a:solidFill>
                  <a:srgbClr val="139BDF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箭头: 虚尾 19">
                <a:extLst>
                  <a:ext uri="{FF2B5EF4-FFF2-40B4-BE49-F238E27FC236}">
                    <a16:creationId xmlns:a16="http://schemas.microsoft.com/office/drawing/2014/main" id="{A003BEBA-55F0-4561-A03C-334EF597B3B2}"/>
                  </a:ext>
                </a:extLst>
              </p:cNvPr>
              <p:cNvSpPr/>
              <p:nvPr/>
            </p:nvSpPr>
            <p:spPr>
              <a:xfrm rot="12132662">
                <a:off x="8925181" y="4911640"/>
                <a:ext cx="599780" cy="289932"/>
              </a:xfrm>
              <a:prstGeom prst="stripedRightArrow">
                <a:avLst>
                  <a:gd name="adj1" fmla="val 52612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箭头: 虚尾 20">
                <a:extLst>
                  <a:ext uri="{FF2B5EF4-FFF2-40B4-BE49-F238E27FC236}">
                    <a16:creationId xmlns:a16="http://schemas.microsoft.com/office/drawing/2014/main" id="{FD6A9420-9763-4629-A136-903EB53177C5}"/>
                  </a:ext>
                </a:extLst>
              </p:cNvPr>
              <p:cNvSpPr/>
              <p:nvPr/>
            </p:nvSpPr>
            <p:spPr>
              <a:xfrm>
                <a:off x="7952009" y="5455499"/>
                <a:ext cx="579864" cy="287379"/>
              </a:xfrm>
              <a:prstGeom prst="striped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99621A3-933A-4BEA-BB3E-6FA15DE04B52}"/>
                </a:ext>
              </a:extLst>
            </p:cNvPr>
            <p:cNvGrpSpPr/>
            <p:nvPr/>
          </p:nvGrpSpPr>
          <p:grpSpPr>
            <a:xfrm>
              <a:off x="4796910" y="4310630"/>
              <a:ext cx="3789637" cy="1863581"/>
              <a:chOff x="4796910" y="4310630"/>
              <a:chExt cx="3789637" cy="1863581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5B73CD-D067-4493-9A60-F8F41BB360D5}"/>
                  </a:ext>
                </a:extLst>
              </p:cNvPr>
              <p:cNvSpPr txBox="1"/>
              <p:nvPr/>
            </p:nvSpPr>
            <p:spPr>
              <a:xfrm>
                <a:off x="5876281" y="580487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C000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锋的形成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57B44BF-3E33-4389-B8B1-079439DDCFBA}"/>
                  </a:ext>
                </a:extLst>
              </p:cNvPr>
              <p:cNvSpPr txBox="1"/>
              <p:nvPr/>
            </p:nvSpPr>
            <p:spPr>
              <a:xfrm>
                <a:off x="5294131" y="5318192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冷气团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EEAD87C-A263-4A04-AD48-CF0BFF24F591}"/>
                  </a:ext>
                </a:extLst>
              </p:cNvPr>
              <p:cNvSpPr txBox="1"/>
              <p:nvPr/>
            </p:nvSpPr>
            <p:spPr>
              <a:xfrm>
                <a:off x="7991512" y="5074407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锋线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C8B8886-1B96-4B0C-93F4-A97F1A04EF27}"/>
                  </a:ext>
                </a:extLst>
              </p:cNvPr>
              <p:cNvSpPr txBox="1"/>
              <p:nvPr/>
            </p:nvSpPr>
            <p:spPr>
              <a:xfrm>
                <a:off x="7362280" y="431063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7ECEF4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暖气团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83168C2-0FF4-40F1-81DF-7F529C2C1C45}"/>
                  </a:ext>
                </a:extLst>
              </p:cNvPr>
              <p:cNvSpPr txBox="1"/>
              <p:nvPr/>
            </p:nvSpPr>
            <p:spPr>
              <a:xfrm>
                <a:off x="4796910" y="4412353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7ECEF4"/>
                    </a:solidFill>
                    <a:latin typeface="字魂70号-灵悦黑体" panose="00000500000000000000" pitchFamily="2" charset="-122"/>
                    <a:ea typeface="字魂70号-灵悦黑体" panose="00000500000000000000" pitchFamily="2" charset="-122"/>
                  </a:rPr>
                  <a:t>锋面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756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420D2D3-6D8D-4CEA-8745-DCCDFA9D9B0E}"/>
              </a:ext>
            </a:extLst>
          </p:cNvPr>
          <p:cNvGrpSpPr/>
          <p:nvPr/>
        </p:nvGrpSpPr>
        <p:grpSpPr>
          <a:xfrm>
            <a:off x="2921232" y="1213009"/>
            <a:ext cx="6349536" cy="2215991"/>
            <a:chOff x="4318464" y="1967362"/>
            <a:chExt cx="6349536" cy="221599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B819100-861C-47D6-9880-C2F1BF7AF36E}"/>
                </a:ext>
              </a:extLst>
            </p:cNvPr>
            <p:cNvSpPr/>
            <p:nvPr/>
          </p:nvSpPr>
          <p:spPr>
            <a:xfrm>
              <a:off x="4341434" y="3554607"/>
              <a:ext cx="6326566" cy="54512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1898274-B706-47C6-949A-ADD82D73B3C0}"/>
                </a:ext>
              </a:extLst>
            </p:cNvPr>
            <p:cNvSpPr txBox="1"/>
            <p:nvPr/>
          </p:nvSpPr>
          <p:spPr>
            <a:xfrm>
              <a:off x="4318464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知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B5AC0C5-2686-4A52-8FBF-8332462285A4}"/>
                </a:ext>
              </a:extLst>
            </p:cNvPr>
            <p:cNvSpPr txBox="1"/>
            <p:nvPr/>
          </p:nvSpPr>
          <p:spPr>
            <a:xfrm>
              <a:off x="5786320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识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95B32E6-8E86-41AF-8BAD-A51717D68E8D}"/>
                </a:ext>
              </a:extLst>
            </p:cNvPr>
            <p:cNvSpPr txBox="1"/>
            <p:nvPr/>
          </p:nvSpPr>
          <p:spPr>
            <a:xfrm>
              <a:off x="7226762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学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E38A316-E000-4C69-87C2-0F6E1A13EAD5}"/>
                </a:ext>
              </a:extLst>
            </p:cNvPr>
            <p:cNvSpPr txBox="1"/>
            <p:nvPr/>
          </p:nvSpPr>
          <p:spPr>
            <a:xfrm>
              <a:off x="8701133" y="196736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ln w="508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习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4D03605-C4BC-4F6F-B616-278D4AB721E8}"/>
              </a:ext>
            </a:extLst>
          </p:cNvPr>
          <p:cNvGrpSpPr/>
          <p:nvPr/>
        </p:nvGrpSpPr>
        <p:grpSpPr>
          <a:xfrm>
            <a:off x="5211262" y="3545590"/>
            <a:ext cx="1769476" cy="464045"/>
            <a:chOff x="6636112" y="4733696"/>
            <a:chExt cx="1769476" cy="464045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F0A026B-930A-4A39-94BD-A96760B6D369}"/>
                </a:ext>
              </a:extLst>
            </p:cNvPr>
            <p:cNvSpPr/>
            <p:nvPr/>
          </p:nvSpPr>
          <p:spPr>
            <a:xfrm>
              <a:off x="6636112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第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CCBFD47-0D8A-4D00-A2F8-6939080B20B6}"/>
                </a:ext>
              </a:extLst>
            </p:cNvPr>
            <p:cNvSpPr/>
            <p:nvPr/>
          </p:nvSpPr>
          <p:spPr>
            <a:xfrm>
              <a:off x="7071256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二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99A50F5-53E0-4971-B24B-60E7869F9D7D}"/>
                </a:ext>
              </a:extLst>
            </p:cNvPr>
            <p:cNvSpPr/>
            <p:nvPr/>
          </p:nvSpPr>
          <p:spPr>
            <a:xfrm>
              <a:off x="7506399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部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AB4BA48-B8BD-4DB2-BA60-EA657EBF957F}"/>
                </a:ext>
              </a:extLst>
            </p:cNvPr>
            <p:cNvSpPr/>
            <p:nvPr/>
          </p:nvSpPr>
          <p:spPr>
            <a:xfrm>
              <a:off x="7941543" y="4733696"/>
              <a:ext cx="464045" cy="4640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字魂70号-灵悦黑体" panose="00000500000000000000" pitchFamily="2" charset="-122"/>
                  <a:ea typeface="字魂70号-灵悦黑体" panose="00000500000000000000" pitchFamily="2" charset="-122"/>
                </a:rPr>
                <a:t>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83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EEA7760E-ECFC-48FB-A3B5-EF4237E5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147" y="1590693"/>
            <a:ext cx="8457706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28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一、锋与天气</a:t>
            </a:r>
            <a:endParaRPr lang="en-US" altLang="zh-CN" sz="2800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r>
              <a:rPr lang="en-US" altLang="zh-CN" sz="24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</a:t>
            </a:r>
            <a:r>
              <a:rPr lang="zh-CN" altLang="en-US" sz="24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二</a:t>
            </a:r>
            <a:r>
              <a:rPr lang="en-US" altLang="zh-CN" sz="24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)</a:t>
            </a:r>
            <a:r>
              <a:rPr lang="zh-CN" altLang="en-US" sz="24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锋的基本知识：</a:t>
            </a:r>
            <a:endParaRPr lang="en-US" altLang="zh-CN" sz="2400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1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、组成：锋面、锋线、锋</a:t>
            </a:r>
            <a:endParaRPr lang="en-US" altLang="zh-CN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(1)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锋面：</a:t>
            </a:r>
            <a:endParaRPr lang="en-US" altLang="zh-CN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①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概念：冷暖两种性质不同气团在移动过程中相遇形成的交界面。 </a:t>
            </a:r>
          </a:p>
          <a:p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②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特征： 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a.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锋面自地面到高空向冷气团一侧倾斜。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b.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锋面附近常伴有一系列的云、大风、降水等天气。 </a:t>
            </a:r>
          </a:p>
          <a:p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(2)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锋线：锋面与地面相交的线。</a:t>
            </a:r>
          </a:p>
          <a:p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(3)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锋：一般把锋面和锋线统称为锋。 </a:t>
            </a:r>
            <a:endParaRPr lang="en-US" altLang="zh-CN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endParaRPr lang="zh-CN" altLang="en-US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2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、分类：分为冷锋、暖锋、准静止锋等类型 </a:t>
            </a:r>
          </a:p>
          <a:p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(1)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依据：冷暖气团所占的主次地位的不同。 </a:t>
            </a:r>
          </a:p>
          <a:p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(2)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锋与天气： 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①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冷锋与天气 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;②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暖锋与天气 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;③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准静止锋与天气 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;④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冷暖锋的判断 </a:t>
            </a:r>
            <a:endParaRPr lang="zh-CN" altLang="en-US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84EF10-0581-4912-8563-A2BE5A4367A5}"/>
              </a:ext>
            </a:extLst>
          </p:cNvPr>
          <p:cNvSpPr/>
          <p:nvPr/>
        </p:nvSpPr>
        <p:spPr>
          <a:xfrm>
            <a:off x="717866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二、知识学习</a:t>
            </a:r>
          </a:p>
        </p:txBody>
      </p:sp>
    </p:spTree>
    <p:extLst>
      <p:ext uri="{BB962C8B-B14F-4D97-AF65-F5344CB8AC3E}">
        <p14:creationId xmlns:p14="http://schemas.microsoft.com/office/powerpoint/2010/main" val="141741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472DCB-152D-4C44-AD7F-94D1E12E9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477" y="1453125"/>
            <a:ext cx="7007046" cy="383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二、低压（气旋）、高压（反气旋）与天气</a:t>
            </a:r>
            <a:endParaRPr lang="en-US" altLang="zh-CN" sz="2800" dirty="0">
              <a:solidFill>
                <a:srgbClr val="139BDF"/>
              </a:solidFill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1</a:t>
            </a:r>
            <a:r>
              <a:rPr lang="zh-CN" altLang="en-US" sz="24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、基本气压场</a:t>
            </a:r>
            <a:r>
              <a:rPr lang="en-US" altLang="zh-CN" sz="2400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: 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 </a:t>
            </a: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(1)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高气压：中心气压高于四周气压。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高压脊：从高气压延伸出来的狭长区域。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(2)</a:t>
            </a: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低气压：中心气压低于四周气压。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139BDF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低压槽：从低气压延伸出来的狭长区域。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52A935-35B9-4EF5-AA25-16306DF696CA}"/>
              </a:ext>
            </a:extLst>
          </p:cNvPr>
          <p:cNvSpPr/>
          <p:nvPr/>
        </p:nvSpPr>
        <p:spPr>
          <a:xfrm>
            <a:off x="717866" y="85666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字魂70号-灵悦黑体" panose="00000500000000000000" pitchFamily="2" charset="-122"/>
                <a:ea typeface="字魂70号-灵悦黑体" panose="00000500000000000000" pitchFamily="2" charset="-122"/>
              </a:rPr>
              <a:t>二、知识学习</a:t>
            </a:r>
          </a:p>
        </p:txBody>
      </p:sp>
      <p:pic>
        <p:nvPicPr>
          <p:cNvPr id="15" name="图片 14" descr="图片包含 户外, 天空, 自然, 云彩&#10;&#10;描述已自动生成">
            <a:extLst>
              <a:ext uri="{FF2B5EF4-FFF2-40B4-BE49-F238E27FC236}">
                <a16:creationId xmlns:a16="http://schemas.microsoft.com/office/drawing/2014/main" id="{7F72DD76-2FB6-4EE0-9EB9-419893A14E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3" t="12381" r="14405" b="1905"/>
          <a:stretch/>
        </p:blipFill>
        <p:spPr>
          <a:xfrm>
            <a:off x="7053942" y="2606351"/>
            <a:ext cx="2955472" cy="293914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033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2194</Words>
  <Application>Microsoft Office PowerPoint</Application>
  <PresentationFormat>宽屏</PresentationFormat>
  <Paragraphs>322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字魂70号-灵悦黑体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Olivia Fung</dc:creator>
  <cp:lastModifiedBy>Olivia Fung</cp:lastModifiedBy>
  <cp:revision>95</cp:revision>
  <dcterms:created xsi:type="dcterms:W3CDTF">2019-07-11T12:21:57Z</dcterms:created>
  <dcterms:modified xsi:type="dcterms:W3CDTF">2019-07-11T14:49:14Z</dcterms:modified>
</cp:coreProperties>
</file>